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embeddings/oleObject2.bin" ContentType="application/vnd.openxmlformats-officedocument.oleObject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23" r:id="rId3"/>
    <p:sldId id="322" r:id="rId4"/>
    <p:sldId id="284" r:id="rId5"/>
    <p:sldId id="324" r:id="rId6"/>
    <p:sldId id="325" r:id="rId7"/>
    <p:sldId id="326" r:id="rId8"/>
    <p:sldId id="327" r:id="rId9"/>
    <p:sldId id="329" r:id="rId10"/>
    <p:sldId id="330" r:id="rId11"/>
    <p:sldId id="285" r:id="rId12"/>
    <p:sldId id="291" r:id="rId13"/>
    <p:sldId id="292" r:id="rId14"/>
    <p:sldId id="293" r:id="rId15"/>
    <p:sldId id="294" r:id="rId16"/>
    <p:sldId id="295" r:id="rId17"/>
    <p:sldId id="296" r:id="rId18"/>
    <p:sldId id="297" r:id="rId19"/>
    <p:sldId id="298" r:id="rId20"/>
    <p:sldId id="299" r:id="rId21"/>
    <p:sldId id="286" r:id="rId22"/>
    <p:sldId id="331" r:id="rId23"/>
    <p:sldId id="300" r:id="rId24"/>
    <p:sldId id="301" r:id="rId25"/>
    <p:sldId id="302" r:id="rId26"/>
    <p:sldId id="303" r:id="rId27"/>
    <p:sldId id="304" r:id="rId28"/>
    <p:sldId id="305" r:id="rId29"/>
    <p:sldId id="306" r:id="rId30"/>
    <p:sldId id="310" r:id="rId31"/>
    <p:sldId id="307" r:id="rId32"/>
    <p:sldId id="308" r:id="rId33"/>
    <p:sldId id="309" r:id="rId34"/>
    <p:sldId id="311" r:id="rId35"/>
    <p:sldId id="332" r:id="rId36"/>
    <p:sldId id="316" r:id="rId37"/>
    <p:sldId id="317" r:id="rId38"/>
    <p:sldId id="318" r:id="rId39"/>
    <p:sldId id="333" r:id="rId40"/>
    <p:sldId id="313" r:id="rId41"/>
    <p:sldId id="334" r:id="rId42"/>
    <p:sldId id="336" r:id="rId43"/>
    <p:sldId id="315" r:id="rId44"/>
    <p:sldId id="335" r:id="rId45"/>
    <p:sldId id="337" r:id="rId46"/>
    <p:sldId id="319" r:id="rId47"/>
    <p:sldId id="338" r:id="rId48"/>
    <p:sldId id="321" r:id="rId49"/>
    <p:sldId id="341" r:id="rId50"/>
    <p:sldId id="340" r:id="rId51"/>
  </p:sldIdLst>
  <p:sldSz cx="9144000" cy="5143500" type="screen16x9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0000"/>
    <a:srgbClr val="FF9999"/>
    <a:srgbClr val="22458A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91" autoAdjust="0"/>
    <p:restoredTop sz="94660" autoAdjust="0"/>
  </p:normalViewPr>
  <p:slideViewPr>
    <p:cSldViewPr>
      <p:cViewPr varScale="1">
        <p:scale>
          <a:sx n="115" d="100"/>
          <a:sy n="115" d="100"/>
        </p:scale>
        <p:origin x="-848" y="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43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handoutMaster" Target="handoutMasters/handout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926D259-B048-4D53-845F-8585383C0F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5032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Haga clic para modificar el estilo de texto del patrón</a:t>
            </a:r>
          </a:p>
          <a:p>
            <a:pPr lvl="1"/>
            <a:r>
              <a:rPr lang="en-US" noProof="0" smtClean="0"/>
              <a:t>Segundo nivel</a:t>
            </a:r>
          </a:p>
          <a:p>
            <a:pPr lvl="2"/>
            <a:r>
              <a:rPr lang="en-US" noProof="0" smtClean="0"/>
              <a:t>Tercer nivel</a:t>
            </a:r>
          </a:p>
          <a:p>
            <a:pPr lvl="3"/>
            <a:r>
              <a:rPr lang="en-US" noProof="0" smtClean="0"/>
              <a:t>Cuarto nivel</a:t>
            </a:r>
          </a:p>
          <a:p>
            <a:pPr lvl="4"/>
            <a:r>
              <a:rPr lang="en-US" noProof="0" smtClean="0"/>
              <a:t>Quinto nivel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225EA810-B9D8-499F-8E2C-1B82545CDA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93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2A3CF-B4B4-4F03-9E85-C64557F7C48F}" type="slidenum">
              <a:rPr lang="en-US"/>
              <a:pPr/>
              <a:t>1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10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11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12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13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14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16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17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18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19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21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22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23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24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26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27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28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29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30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31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32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33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34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35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37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39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40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41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42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43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44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4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45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46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47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12A3CF-B4B4-4F03-9E85-C64557F7C48F}" type="slidenum">
              <a:rPr lang="en-US"/>
              <a:pPr/>
              <a:t>50</a:t>
            </a:fld>
            <a:endParaRPr lang="en-US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5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6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7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8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689EFC-91B6-45B5-B85E-8DE51B6513DA}" type="slidenum">
              <a:rPr lang="en-US"/>
              <a:pPr/>
              <a:t>9</a:t>
            </a:fld>
            <a:endParaRPr lang="en-US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s-E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F62B25-C4DA-4A67-B901-FDF569A6B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6D685-DB05-4631-B338-7EFB46A23B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3F5ED1-0DA3-4B4D-A872-7FBA8B1C42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57200" y="205980"/>
            <a:ext cx="8229600" cy="4388644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2FDEA-3362-4548-BE1B-49C341715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18328A-8CBA-4E11-8E28-BD30F6F0BC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C3307-544A-4395-9848-CBA430B7AB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87E657-29C2-432D-AEA7-205F53E98B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8EC6A6-80C3-4125-8FB2-205A76BFC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08252-0D8F-4A14-983F-BD4380FD3A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5C4F3-44C5-4106-9E31-9B602FC725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5D08C-0D4E-49D2-BB7E-64FC53ECA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827FD-2D62-4AA3-9ECA-0F3E07788F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4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cambiar el estilo de título	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E3BB5353-5164-464C-ADBA-6EF39B306D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2.png"/><Relationship Id="rId12" Type="http://schemas.openxmlformats.org/officeDocument/2006/relationships/image" Target="../media/image23.png"/><Relationship Id="rId13" Type="http://schemas.openxmlformats.org/officeDocument/2006/relationships/oleObject" Target="../embeddings/oleObject1.bin"/><Relationship Id="rId14" Type="http://schemas.openxmlformats.org/officeDocument/2006/relationships/image" Target="../media/image25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7.xml"/><Relationship Id="rId4" Type="http://schemas.openxmlformats.org/officeDocument/2006/relationships/image" Target="../media/image20.png"/><Relationship Id="rId5" Type="http://schemas.openxmlformats.org/officeDocument/2006/relationships/image" Target="../media/image26.png"/><Relationship Id="rId6" Type="http://schemas.openxmlformats.org/officeDocument/2006/relationships/image" Target="../media/image27.png"/><Relationship Id="rId7" Type="http://schemas.openxmlformats.org/officeDocument/2006/relationships/image" Target="../media/image28.png"/><Relationship Id="rId8" Type="http://schemas.openxmlformats.org/officeDocument/2006/relationships/image" Target="../media/image29.png"/><Relationship Id="rId9" Type="http://schemas.openxmlformats.org/officeDocument/2006/relationships/image" Target="../media/image30.png"/><Relationship Id="rId10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2.jpeg"/><Relationship Id="rId5" Type="http://schemas.openxmlformats.org/officeDocument/2006/relationships/image" Target="../media/image23.pn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36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oleObject" Target="../embeddings/oleObject2.bin"/><Relationship Id="rId9" Type="http://schemas.openxmlformats.org/officeDocument/2006/relationships/image" Target="../media/image25.wmf"/><Relationship Id="rId10" Type="http://schemas.openxmlformats.org/officeDocument/2006/relationships/image" Target="../media/image5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4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7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1.em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62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3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5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"/>
          <p:cNvSpPr>
            <a:spLocks noChangeArrowheads="1"/>
          </p:cNvSpPr>
          <p:nvPr/>
        </p:nvSpPr>
        <p:spPr bwMode="auto">
          <a:xfrm>
            <a:off x="250828" y="1"/>
            <a:ext cx="792163" cy="24848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0828" y="2356248"/>
            <a:ext cx="792163" cy="151209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1187450" y="1334447"/>
            <a:ext cx="7812088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3600" b="1" dirty="0" smtClean="0">
                <a:solidFill>
                  <a:srgbClr val="FFCC00"/>
                </a:solidFill>
                <a:latin typeface="Times New Roman" pitchFamily="18" charset="0"/>
              </a:rPr>
              <a:t>Statistical analysis of noise in MRI:</a:t>
            </a:r>
          </a:p>
          <a:p>
            <a:pPr algn="ctr" eaLnBrk="0" hangingPunct="0"/>
            <a:r>
              <a:rPr lang="en-GB" sz="3200" b="1" dirty="0" smtClean="0">
                <a:solidFill>
                  <a:srgbClr val="FFCC00"/>
                </a:solidFill>
                <a:latin typeface="Times New Roman" pitchFamily="18" charset="0"/>
              </a:rPr>
              <a:t>Noise </a:t>
            </a:r>
            <a:r>
              <a:rPr lang="en-US" sz="3200" b="1" dirty="0" smtClean="0">
                <a:solidFill>
                  <a:srgbClr val="FFCC00"/>
                </a:solidFill>
                <a:latin typeface="Times New Roman" pitchFamily="18" charset="0"/>
              </a:rPr>
              <a:t>modeling</a:t>
            </a:r>
          </a:p>
          <a:p>
            <a:pPr algn="ctr" eaLnBrk="0" hangingPunct="0"/>
            <a:endParaRPr lang="en-GB" dirty="0">
              <a:solidFill>
                <a:srgbClr val="FFCC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en-GB" sz="2000" dirty="0" smtClean="0">
                <a:solidFill>
                  <a:srgbClr val="FFCC00"/>
                </a:solidFill>
                <a:latin typeface="Times New Roman" pitchFamily="18" charset="0"/>
              </a:rPr>
              <a:t>Santiago </a:t>
            </a:r>
            <a:r>
              <a:rPr lang="en-GB" sz="2000" dirty="0">
                <a:solidFill>
                  <a:srgbClr val="FFCC00"/>
                </a:solidFill>
                <a:latin typeface="Times New Roman" pitchFamily="18" charset="0"/>
              </a:rPr>
              <a:t>Aja-Fernández, </a:t>
            </a:r>
            <a:endParaRPr lang="en-GB" sz="2000" dirty="0" smtClean="0">
              <a:solidFill>
                <a:srgbClr val="FFCC00"/>
              </a:solidFill>
              <a:latin typeface="Times New Roman" pitchFamily="18" charset="0"/>
            </a:endParaRPr>
          </a:p>
          <a:p>
            <a:pPr algn="ctr" eaLnBrk="0" hangingPunct="0"/>
            <a:endParaRPr lang="en-GB" sz="2000" dirty="0">
              <a:solidFill>
                <a:srgbClr val="FFCC00"/>
              </a:solidFill>
              <a:latin typeface="Times New Roman" pitchFamily="18" charset="0"/>
            </a:endParaRPr>
          </a:p>
          <a:p>
            <a:pPr algn="ctr" eaLnBrk="0" hangingPunct="0"/>
            <a:endParaRPr lang="en-GB" sz="1600" u="sng" baseline="30000" dirty="0">
              <a:solidFill>
                <a:srgbClr val="FFCC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en-GB" dirty="0" err="1" smtClean="0">
                <a:solidFill>
                  <a:srgbClr val="FFCC00"/>
                </a:solidFill>
                <a:latin typeface="Arial Narrow" pitchFamily="34" charset="0"/>
              </a:rPr>
              <a:t>Laboratorio</a:t>
            </a:r>
            <a:r>
              <a:rPr lang="en-GB" dirty="0" smtClean="0">
                <a:solidFill>
                  <a:srgbClr val="FFCC00"/>
                </a:solidFill>
                <a:latin typeface="Arial Narrow" pitchFamily="34" charset="0"/>
              </a:rPr>
              <a:t> </a:t>
            </a:r>
            <a:r>
              <a:rPr lang="en-GB" dirty="0">
                <a:solidFill>
                  <a:srgbClr val="FFCC00"/>
                </a:solidFill>
                <a:latin typeface="Arial Narrow" pitchFamily="34" charset="0"/>
              </a:rPr>
              <a:t>de </a:t>
            </a:r>
            <a:r>
              <a:rPr lang="en-GB" dirty="0" err="1">
                <a:solidFill>
                  <a:srgbClr val="FFCC00"/>
                </a:solidFill>
                <a:latin typeface="Arial Narrow" pitchFamily="34" charset="0"/>
              </a:rPr>
              <a:t>Procesado</a:t>
            </a:r>
            <a:r>
              <a:rPr lang="en-GB" dirty="0">
                <a:solidFill>
                  <a:srgbClr val="FFCC00"/>
                </a:solidFill>
                <a:latin typeface="Arial Narrow" pitchFamily="34" charset="0"/>
              </a:rPr>
              <a:t> de </a:t>
            </a:r>
            <a:r>
              <a:rPr lang="en-GB" dirty="0" err="1">
                <a:solidFill>
                  <a:srgbClr val="FFCC00"/>
                </a:solidFill>
                <a:latin typeface="Arial Narrow" pitchFamily="34" charset="0"/>
              </a:rPr>
              <a:t>Imagen</a:t>
            </a:r>
            <a:r>
              <a:rPr lang="en-GB" dirty="0">
                <a:solidFill>
                  <a:srgbClr val="FFCC00"/>
                </a:solidFill>
                <a:latin typeface="Arial Narrow" pitchFamily="34" charset="0"/>
              </a:rPr>
              <a:t>. Universidad de Valladolid (Spain)</a:t>
            </a:r>
          </a:p>
          <a:p>
            <a:pPr algn="ctr" eaLnBrk="0" hangingPunct="0"/>
            <a:endParaRPr lang="en-GB" dirty="0">
              <a:solidFill>
                <a:srgbClr val="FFCC00"/>
              </a:solidFill>
              <a:latin typeface="Arial Narrow" pitchFamily="34" charset="0"/>
            </a:endParaRPr>
          </a:p>
          <a:p>
            <a:pPr algn="ctr" eaLnBrk="0" hangingPunct="0"/>
            <a:r>
              <a:rPr lang="en-GB" sz="2000" dirty="0" err="1" smtClean="0">
                <a:solidFill>
                  <a:srgbClr val="FFCC00"/>
                </a:solidFill>
                <a:latin typeface="Times New Roman" pitchFamily="18" charset="0"/>
              </a:rPr>
              <a:t>www.lpi.tel.uva.es</a:t>
            </a:r>
            <a:r>
              <a:rPr lang="en-GB" sz="2000" dirty="0" smtClean="0">
                <a:solidFill>
                  <a:srgbClr val="FFCC00"/>
                </a:solidFill>
                <a:latin typeface="Times New Roman" pitchFamily="18" charset="0"/>
              </a:rPr>
              <a:t>          </a:t>
            </a:r>
            <a:r>
              <a:rPr lang="en-GB" sz="2000" dirty="0" err="1" smtClean="0">
                <a:solidFill>
                  <a:srgbClr val="FFCC00"/>
                </a:solidFill>
                <a:latin typeface="Times New Roman" pitchFamily="18" charset="0"/>
              </a:rPr>
              <a:t>sanaja</a:t>
            </a:r>
            <a:r>
              <a:rPr lang="en-GB" sz="2000" dirty="0" err="1">
                <a:solidFill>
                  <a:srgbClr val="FFCC00"/>
                </a:solidFill>
                <a:latin typeface="Times New Roman" pitchFamily="18" charset="0"/>
              </a:rPr>
              <a:t>@tel.uva.es</a:t>
            </a:r>
            <a:endParaRPr lang="en-GB" sz="20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572000" y="4516041"/>
            <a:ext cx="419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600" b="1" dirty="0" smtClean="0">
                <a:solidFill>
                  <a:schemeClr val="bg1"/>
                </a:solidFill>
                <a:latin typeface="Century Gothic" pitchFamily="34" charset="0"/>
              </a:rPr>
              <a:t>OCTOBER 2016</a:t>
            </a:r>
            <a:endParaRPr lang="en-GB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5" name="Picture 4" descr="escudoU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188913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2000"/>
          </a:blip>
          <a:srcRect/>
          <a:stretch>
            <a:fillRect/>
          </a:stretch>
        </p:blipFill>
        <p:spPr bwMode="auto">
          <a:xfrm>
            <a:off x="273050" y="1052513"/>
            <a:ext cx="72072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6 CuadroTexto"/>
          <p:cNvSpPr txBox="1"/>
          <p:nvPr/>
        </p:nvSpPr>
        <p:spPr>
          <a:xfrm>
            <a:off x="2984808" y="357172"/>
            <a:ext cx="421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cap="small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Universidad de Valladolid</a:t>
            </a:r>
          </a:p>
          <a:p>
            <a:pPr algn="ctr"/>
            <a:r>
              <a:rPr lang="es-ES" cap="small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E.T.S. Ingenieros de Telecomunicación</a:t>
            </a:r>
            <a:endParaRPr lang="es-ES" cap="small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10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5" name="TextBox 4"/>
          <p:cNvSpPr txBox="1"/>
          <p:nvPr/>
        </p:nvSpPr>
        <p:spPr>
          <a:xfrm>
            <a:off x="5004049" y="1203598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Perfusion imaging sequence in the heart</a:t>
            </a:r>
            <a:endParaRPr lang="en-US" dirty="0">
              <a:solidFill>
                <a:srgbClr val="FFCC00"/>
              </a:solidFill>
            </a:endParaRPr>
          </a:p>
        </p:txBody>
      </p:sp>
      <p:pic>
        <p:nvPicPr>
          <p:cNvPr id="6" name="Picture 5" descr="F4.larg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7" y="-3347"/>
            <a:ext cx="47877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550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11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381000" y="626270"/>
            <a:ext cx="253146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Noise in MRI</a:t>
            </a:r>
            <a:endParaRPr lang="en-GB" sz="2400" dirty="0">
              <a:solidFill>
                <a:srgbClr val="FFCC00"/>
              </a:solidFill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4104" name="Rectangle 3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93042"/>
            <a:ext cx="7961312" cy="2678906"/>
          </a:xfrm>
          <a:noFill/>
        </p:spPr>
        <p:txBody>
          <a:bodyPr/>
          <a:lstStyle/>
          <a:p>
            <a:pPr marL="609600" indent="-609600" eaLnBrk="1" hangingPunct="1"/>
            <a:r>
              <a:rPr lang="en-US" sz="2800" dirty="0" smtClean="0">
                <a:solidFill>
                  <a:srgbClr val="FFCC00"/>
                </a:solidFill>
              </a:rPr>
              <a:t>Affects visual quality of images</a:t>
            </a:r>
          </a:p>
          <a:p>
            <a:pPr marL="609600" indent="-609600" eaLnBrk="1" hangingPunct="1"/>
            <a:r>
              <a:rPr lang="en-US" sz="2800" dirty="0" smtClean="0">
                <a:solidFill>
                  <a:srgbClr val="FFCC00"/>
                </a:solidFill>
              </a:rPr>
              <a:t>It may interfere with processing techniques</a:t>
            </a:r>
          </a:p>
          <a:p>
            <a:pPr marL="609600" indent="-609600" eaLnBrk="1" hangingPunct="1"/>
            <a:r>
              <a:rPr lang="en-US" sz="2800" dirty="0" smtClean="0">
                <a:solidFill>
                  <a:srgbClr val="FFCC00"/>
                </a:solidFill>
              </a:rPr>
              <a:t>Accurate modeling of signal and noise underlies tools for processing and interpretation (MRI).</a:t>
            </a:r>
          </a:p>
          <a:p>
            <a:pPr marL="609600" indent="-609600" eaLnBrk="1" hangingPunct="1"/>
            <a:endParaRPr lang="es-ES_tradnl" sz="2800" dirty="0" smtClean="0">
              <a:solidFill>
                <a:srgbClr val="FFCC00"/>
              </a:solidFill>
            </a:endParaRPr>
          </a:p>
          <a:p>
            <a:pPr marL="609600" indent="-609600" eaLnBrk="1" hangingPunct="1"/>
            <a:endParaRPr lang="en-US" sz="2800" dirty="0" smtClean="0">
              <a:solidFill>
                <a:srgbClr val="FFCC00"/>
              </a:solidFill>
            </a:endParaRPr>
          </a:p>
          <a:p>
            <a:pPr marL="609600" indent="-609600" eaLnBrk="1" hangingPunct="1"/>
            <a:endParaRPr lang="en-US" sz="2800" dirty="0" smtClean="0">
              <a:solidFill>
                <a:srgbClr val="FFCC00"/>
              </a:solidFill>
            </a:endParaRPr>
          </a:p>
          <a:p>
            <a:pPr marL="609600" indent="-609600" eaLnBrk="1" hangingPunct="1"/>
            <a:endParaRPr lang="es-ES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12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1000" y="500048"/>
            <a:ext cx="66992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Motivation: Why a statistical model?</a:t>
            </a:r>
            <a:endParaRPr lang="en-GB" sz="2400" dirty="0">
              <a:solidFill>
                <a:srgbClr val="FFCC00"/>
              </a:solidFill>
            </a:endParaRPr>
          </a:p>
        </p:txBody>
      </p:sp>
      <p:sp>
        <p:nvSpPr>
          <p:cNvPr id="11" name="Rectangle 33"/>
          <p:cNvSpPr txBox="1">
            <a:spLocks noChangeArrowheads="1"/>
          </p:cNvSpPr>
          <p:nvPr/>
        </p:nvSpPr>
        <p:spPr bwMode="auto">
          <a:xfrm>
            <a:off x="468313" y="1214428"/>
            <a:ext cx="796131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Noise estimation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Filtering techniques: Conventional approach, LMMSE filter, Maximum likelihood…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Parameter estimation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 based segmentation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In DWI: Diffusion tensor estimation (the model assures the good estimation)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E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13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6238" y="928676"/>
            <a:ext cx="6928699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1428"/>
            <a:ext cx="1546046" cy="2191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2797680"/>
            <a:ext cx="1536880" cy="220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14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7" name="Text Box 5"/>
          <p:cNvSpPr txBox="1">
            <a:spLocks noChangeArrowheads="1"/>
          </p:cNvSpPr>
          <p:nvPr/>
        </p:nvSpPr>
        <p:spPr bwMode="auto">
          <a:xfrm>
            <a:off x="381000" y="626270"/>
            <a:ext cx="14830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Outline</a:t>
            </a:r>
            <a:endParaRPr lang="en-GB" sz="2400" dirty="0">
              <a:solidFill>
                <a:srgbClr val="FFCC00"/>
              </a:solidFill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4104" name="Rectangle 3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357304"/>
            <a:ext cx="7961312" cy="2678906"/>
          </a:xfrm>
          <a:noFill/>
        </p:spPr>
        <p:txBody>
          <a:bodyPr/>
          <a:lstStyle/>
          <a:p>
            <a:pPr marL="609600" indent="-609600" eaLnBrk="1" hangingPunct="1">
              <a:buFont typeface="+mj-lt"/>
              <a:buAutoNum type="arabicPeriod"/>
            </a:pPr>
            <a:r>
              <a:rPr lang="en-US" sz="2800" dirty="0" smtClean="0">
                <a:solidFill>
                  <a:srgbClr val="FFCC00"/>
                </a:solidFill>
              </a:rPr>
              <a:t>Complex model for each coil</a:t>
            </a:r>
          </a:p>
          <a:p>
            <a:pPr marL="609600" indent="-609600" eaLnBrk="1" hangingPunct="1">
              <a:buFont typeface="+mj-lt"/>
              <a:buAutoNum type="arabicPeriod"/>
            </a:pPr>
            <a:r>
              <a:rPr lang="en-US" sz="2800" dirty="0" smtClean="0">
                <a:solidFill>
                  <a:srgbClr val="FFCC00"/>
                </a:solidFill>
              </a:rPr>
              <a:t>Single coil acquisition</a:t>
            </a:r>
          </a:p>
          <a:p>
            <a:pPr marL="609600" indent="-609600" eaLnBrk="1" hangingPunct="1">
              <a:buFont typeface="+mj-lt"/>
              <a:buAutoNum type="arabicPeriod"/>
            </a:pPr>
            <a:r>
              <a:rPr lang="en-US" sz="2800" dirty="0" smtClean="0">
                <a:solidFill>
                  <a:srgbClr val="FFCC00"/>
                </a:solidFill>
              </a:rPr>
              <a:t>Multiple coil</a:t>
            </a:r>
          </a:p>
          <a:p>
            <a:pPr marL="609600" indent="-609600" eaLnBrk="1" hangingPunct="1">
              <a:buFont typeface="+mj-lt"/>
              <a:buAutoNum type="arabicPeriod"/>
            </a:pPr>
            <a:r>
              <a:rPr lang="en-US" sz="2800" dirty="0" smtClean="0">
                <a:solidFill>
                  <a:srgbClr val="FFCC00"/>
                </a:solidFill>
              </a:rPr>
              <a:t>Simplified models</a:t>
            </a:r>
          </a:p>
          <a:p>
            <a:pPr marL="609600" indent="-609600" eaLnBrk="1" hangingPunct="1">
              <a:buFont typeface="+mj-lt"/>
              <a:buAutoNum type="arabicPeriod"/>
            </a:pPr>
            <a:r>
              <a:rPr lang="en-US" sz="2800" dirty="0" err="1" smtClean="0">
                <a:solidFill>
                  <a:srgbClr val="FFCC00"/>
                </a:solidFill>
              </a:rPr>
              <a:t>pMRI</a:t>
            </a:r>
            <a:r>
              <a:rPr lang="en-US" sz="2800" dirty="0" smtClean="0">
                <a:solidFill>
                  <a:srgbClr val="FFCC00"/>
                </a:solidFill>
              </a:rPr>
              <a:t>: SENSE and GRAPPA</a:t>
            </a:r>
            <a:endParaRPr lang="es-ES_tradnl" sz="2800" dirty="0" smtClean="0">
              <a:solidFill>
                <a:srgbClr val="FFCC00"/>
              </a:solidFill>
            </a:endParaRPr>
          </a:p>
          <a:p>
            <a:pPr marL="609600" indent="-609600" eaLnBrk="1" hangingPunct="1"/>
            <a:endParaRPr lang="en-US" sz="2800" dirty="0" smtClean="0">
              <a:solidFill>
                <a:srgbClr val="FFCC00"/>
              </a:solidFill>
            </a:endParaRPr>
          </a:p>
          <a:p>
            <a:pPr marL="609600" indent="-609600" eaLnBrk="1" hangingPunct="1"/>
            <a:endParaRPr lang="en-US" sz="2800" dirty="0" smtClean="0">
              <a:solidFill>
                <a:srgbClr val="FFCC00"/>
              </a:solidFill>
            </a:endParaRPr>
          </a:p>
          <a:p>
            <a:pPr marL="609600" indent="-609600" eaLnBrk="1" hangingPunct="1"/>
            <a:endParaRPr lang="es-ES" sz="2000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714480" y="1857370"/>
            <a:ext cx="60596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1- Complex model for each coil</a:t>
            </a:r>
            <a:endParaRPr lang="en-GB" sz="24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16</a:t>
            </a:fld>
            <a:endParaRPr lang="en-US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4197052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10" name="9 Imagen" descr="k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3900" y="1785932"/>
            <a:ext cx="1285884" cy="1285884"/>
          </a:xfrm>
          <a:prstGeom prst="rect">
            <a:avLst/>
          </a:prstGeom>
        </p:spPr>
      </p:pic>
      <p:pic>
        <p:nvPicPr>
          <p:cNvPr id="12" name="11 Imagen" descr="scann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884" y="1785932"/>
            <a:ext cx="1285884" cy="1285884"/>
          </a:xfrm>
          <a:prstGeom prst="rect">
            <a:avLst/>
          </a:prstGeom>
        </p:spPr>
      </p:pic>
      <p:pic>
        <p:nvPicPr>
          <p:cNvPr id="13" name="12 Imagen" descr="mr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5185" y="1785932"/>
            <a:ext cx="1169177" cy="1262070"/>
          </a:xfrm>
          <a:prstGeom prst="rect">
            <a:avLst/>
          </a:prstGeom>
        </p:spPr>
      </p:pic>
      <p:sp>
        <p:nvSpPr>
          <p:cNvPr id="15" name="14 CuadroTexto"/>
          <p:cNvSpPr txBox="1"/>
          <p:nvPr/>
        </p:nvSpPr>
        <p:spPr>
          <a:xfrm>
            <a:off x="1152198" y="114299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</a:rPr>
              <a:t>Scanner</a:t>
            </a:r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295339" y="114299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C000"/>
                </a:solidFill>
              </a:rPr>
              <a:t>K-</a:t>
            </a:r>
            <a:r>
              <a:rPr lang="es-ES" b="1" dirty="0" err="1" smtClean="0">
                <a:solidFill>
                  <a:srgbClr val="FFC000"/>
                </a:solidFill>
              </a:rPr>
              <a:t>space</a:t>
            </a:r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5517376" y="1068163"/>
            <a:ext cx="1197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C000"/>
                </a:solidFill>
              </a:rPr>
              <a:t>X</a:t>
            </a:r>
            <a:r>
              <a:rPr lang="es-ES" dirty="0" smtClean="0">
                <a:solidFill>
                  <a:srgbClr val="FFC000"/>
                </a:solidFill>
              </a:rPr>
              <a:t>-</a:t>
            </a:r>
            <a:r>
              <a:rPr lang="es-ES" dirty="0" err="1" smtClean="0">
                <a:solidFill>
                  <a:srgbClr val="FFC000"/>
                </a:solidFill>
              </a:rPr>
              <a:t>space</a:t>
            </a:r>
            <a:endParaRPr lang="es-ES" dirty="0" smtClean="0">
              <a:solidFill>
                <a:srgbClr val="FFC000"/>
              </a:solidFill>
            </a:endParaRPr>
          </a:p>
          <a:p>
            <a:pPr algn="ctr"/>
            <a:r>
              <a:rPr lang="es-ES" dirty="0" smtClean="0">
                <a:solidFill>
                  <a:srgbClr val="FFC000"/>
                </a:solidFill>
              </a:rPr>
              <a:t>(</a:t>
            </a:r>
            <a:r>
              <a:rPr lang="es-ES" dirty="0" err="1" smtClean="0">
                <a:solidFill>
                  <a:srgbClr val="FFC000"/>
                </a:solidFill>
              </a:rPr>
              <a:t>complex</a:t>
            </a:r>
            <a:r>
              <a:rPr lang="es-ES" dirty="0" smtClean="0">
                <a:solidFill>
                  <a:srgbClr val="FFC000"/>
                </a:solidFill>
              </a:rPr>
              <a:t>)</a:t>
            </a:r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4727329" y="1785932"/>
            <a:ext cx="782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s-ES" sz="4000" i="1" baseline="30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s-ES" sz="4000" i="1" baseline="30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57158" y="428610"/>
            <a:ext cx="4785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Noise model for each coil</a:t>
            </a:r>
            <a:endParaRPr lang="en-GB" sz="2400" dirty="0">
              <a:solidFill>
                <a:srgbClr val="FFCC00"/>
              </a:solidFill>
            </a:endParaRPr>
          </a:p>
        </p:txBody>
      </p:sp>
      <p:cxnSp>
        <p:nvCxnSpPr>
          <p:cNvPr id="25" name="24 Conector recto de flecha"/>
          <p:cNvCxnSpPr/>
          <p:nvPr/>
        </p:nvCxnSpPr>
        <p:spPr>
          <a:xfrm>
            <a:off x="2366644" y="2428874"/>
            <a:ext cx="714380" cy="2117"/>
          </a:xfrm>
          <a:prstGeom prst="straightConnector1">
            <a:avLst/>
          </a:prstGeom>
          <a:ln w="5715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4652660" y="2428874"/>
            <a:ext cx="714380" cy="2117"/>
          </a:xfrm>
          <a:prstGeom prst="straightConnector1">
            <a:avLst/>
          </a:prstGeom>
          <a:ln w="5715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71" descr="D:\PRESENT\UIAP-May2013\sl4_fig1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5338" y="3214692"/>
            <a:ext cx="1072696" cy="107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34 CuadroTexto"/>
          <p:cNvSpPr txBox="1"/>
          <p:nvPr/>
        </p:nvSpPr>
        <p:spPr>
          <a:xfrm>
            <a:off x="2795272" y="435770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C000"/>
                </a:solidFill>
              </a:rPr>
              <a:t>Complex</a:t>
            </a:r>
            <a:r>
              <a:rPr lang="es-ES" dirty="0" smtClean="0">
                <a:solidFill>
                  <a:srgbClr val="FFC000"/>
                </a:solidFill>
              </a:rPr>
              <a:t> </a:t>
            </a:r>
            <a:r>
              <a:rPr lang="es-ES" dirty="0" err="1" smtClean="0">
                <a:solidFill>
                  <a:srgbClr val="FFC000"/>
                </a:solidFill>
              </a:rPr>
              <a:t>Gaussian</a:t>
            </a:r>
            <a:endParaRPr lang="es-ES" dirty="0" smtClean="0">
              <a:solidFill>
                <a:srgbClr val="FFC000"/>
              </a:solidFill>
            </a:endParaRPr>
          </a:p>
          <a:p>
            <a:pPr algn="ctr"/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Symbol" pitchFamily="18" charset="2"/>
              </a:rPr>
              <a:t>K</a:t>
            </a:r>
            <a:endParaRPr lang="es-ES" baseline="-25000" dirty="0">
              <a:solidFill>
                <a:srgbClr val="FFC000"/>
              </a:solidFill>
              <a:latin typeface="Symbol" pitchFamily="18" charset="2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5438478" y="435770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C000"/>
                </a:solidFill>
              </a:rPr>
              <a:t>Complex</a:t>
            </a:r>
            <a:r>
              <a:rPr lang="es-ES" dirty="0" smtClean="0">
                <a:solidFill>
                  <a:srgbClr val="FFC000"/>
                </a:solidFill>
              </a:rPr>
              <a:t> </a:t>
            </a:r>
            <a:r>
              <a:rPr lang="es-ES" dirty="0" err="1" smtClean="0">
                <a:solidFill>
                  <a:srgbClr val="FFC000"/>
                </a:solidFill>
              </a:rPr>
              <a:t>Gaussian</a:t>
            </a:r>
            <a:endParaRPr lang="es-ES" dirty="0" smtClean="0">
              <a:solidFill>
                <a:srgbClr val="FFC000"/>
              </a:solidFill>
            </a:endParaRPr>
          </a:p>
          <a:p>
            <a:pPr algn="ctr"/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Symbol" pitchFamily="18" charset="2"/>
              </a:rPr>
              <a:t>K</a:t>
            </a:r>
            <a:r>
              <a:rPr lang="es-ES" baseline="-25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/|</a:t>
            </a:r>
            <a:r>
              <a:rPr lang="es-ES" dirty="0" smtClean="0">
                <a:solidFill>
                  <a:srgbClr val="FFC0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s-E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endParaRPr lang="es-ES" baseline="-25000" dirty="0" smtClean="0">
              <a:solidFill>
                <a:srgbClr val="FFC000"/>
              </a:solidFill>
              <a:latin typeface="Symbol" pitchFamily="18" charset="2"/>
            </a:endParaRPr>
          </a:p>
        </p:txBody>
      </p:sp>
      <p:pic>
        <p:nvPicPr>
          <p:cNvPr id="39" name="Picture 71" descr="D:\PRESENT\UIAP-May2013\sl4_fig1.pn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792" y="3214692"/>
            <a:ext cx="1072696" cy="1071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17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694" y="-18"/>
            <a:ext cx="6500826" cy="512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18</a:t>
            </a:fld>
            <a:endParaRPr lang="en-US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69" name="Picture 14" descr="k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00166" y="357172"/>
            <a:ext cx="97472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" name="Picture 16" descr="k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1500180"/>
            <a:ext cx="97472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" name="Picture 18" descr="k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71604" y="2786064"/>
            <a:ext cx="97472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" name="Picture 20" descr="k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14612" y="1500180"/>
            <a:ext cx="974725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" name="Picture 9" descr="fan8"/>
          <p:cNvPicPr preferRelativeResize="0"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29190" y="1714494"/>
            <a:ext cx="1219200" cy="1219200"/>
          </a:xfrm>
          <a:prstGeom prst="rect">
            <a:avLst/>
          </a:prstGeom>
          <a:noFill/>
        </p:spPr>
      </p:pic>
      <p:pic>
        <p:nvPicPr>
          <p:cNvPr id="74" name="Picture 11" descr="fan2"/>
          <p:cNvPicPr preferRelativeResize="0"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00826" y="3143254"/>
            <a:ext cx="1219200" cy="1219200"/>
          </a:xfrm>
          <a:prstGeom prst="rect">
            <a:avLst/>
          </a:prstGeom>
          <a:noFill/>
        </p:spPr>
      </p:pic>
      <p:pic>
        <p:nvPicPr>
          <p:cNvPr id="75" name="Picture 13" descr="fan4"/>
          <p:cNvPicPr preferRelativeResize="0"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7853394" y="1714494"/>
            <a:ext cx="1219200" cy="1219200"/>
          </a:xfrm>
          <a:prstGeom prst="rect">
            <a:avLst/>
          </a:prstGeom>
          <a:noFill/>
        </p:spPr>
      </p:pic>
      <p:pic>
        <p:nvPicPr>
          <p:cNvPr id="76" name="Picture 15" descr="fan6"/>
          <p:cNvPicPr preferRelativeResize="0"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00826" y="357172"/>
            <a:ext cx="1219200" cy="1219200"/>
          </a:xfrm>
          <a:prstGeom prst="rect">
            <a:avLst/>
          </a:prstGeom>
          <a:noFill/>
        </p:spPr>
      </p:pic>
      <p:cxnSp>
        <p:nvCxnSpPr>
          <p:cNvPr id="77" name="76 Conector recto de flecha"/>
          <p:cNvCxnSpPr/>
          <p:nvPr/>
        </p:nvCxnSpPr>
        <p:spPr>
          <a:xfrm>
            <a:off x="3786182" y="2718015"/>
            <a:ext cx="1000132" cy="1588"/>
          </a:xfrm>
          <a:prstGeom prst="straightConnector1">
            <a:avLst/>
          </a:prstGeom>
          <a:ln w="15875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77 CuadroTexto"/>
          <p:cNvSpPr txBox="1"/>
          <p:nvPr/>
        </p:nvSpPr>
        <p:spPr>
          <a:xfrm>
            <a:off x="3929058" y="1860759"/>
            <a:ext cx="782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s-ES" sz="4000" i="1" baseline="30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s-ES" sz="4000" i="1" baseline="30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79 Arco"/>
          <p:cNvSpPr/>
          <p:nvPr/>
        </p:nvSpPr>
        <p:spPr>
          <a:xfrm>
            <a:off x="1714480" y="642924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81" name="80 Arco"/>
          <p:cNvSpPr/>
          <p:nvPr/>
        </p:nvSpPr>
        <p:spPr>
          <a:xfrm rot="5400000">
            <a:off x="1750199" y="1893089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82" name="81 Arco"/>
          <p:cNvSpPr/>
          <p:nvPr/>
        </p:nvSpPr>
        <p:spPr>
          <a:xfrm rot="-5400000">
            <a:off x="392877" y="678643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83" name="82 Arco"/>
          <p:cNvSpPr/>
          <p:nvPr/>
        </p:nvSpPr>
        <p:spPr>
          <a:xfrm rot="-10800000">
            <a:off x="428596" y="1857370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84" name="83 Arco"/>
          <p:cNvSpPr/>
          <p:nvPr/>
        </p:nvSpPr>
        <p:spPr>
          <a:xfrm rot="-5400000">
            <a:off x="5464975" y="821519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85" name="84 Arco"/>
          <p:cNvSpPr/>
          <p:nvPr/>
        </p:nvSpPr>
        <p:spPr>
          <a:xfrm>
            <a:off x="7000892" y="857238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86" name="85 Arco"/>
          <p:cNvSpPr/>
          <p:nvPr/>
        </p:nvSpPr>
        <p:spPr>
          <a:xfrm rot="-10800000">
            <a:off x="5500694" y="2357436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87" name="86 Arco"/>
          <p:cNvSpPr/>
          <p:nvPr/>
        </p:nvSpPr>
        <p:spPr>
          <a:xfrm rot="5400000">
            <a:off x="7036611" y="2250279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pic>
        <p:nvPicPr>
          <p:cNvPr id="88" name="Picture 71" descr="D:\PRESENT\UIAP-May2013\sl4_fig1.pn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4000510"/>
            <a:ext cx="858157" cy="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" name="88 CuadroTexto"/>
          <p:cNvSpPr txBox="1"/>
          <p:nvPr/>
        </p:nvSpPr>
        <p:spPr>
          <a:xfrm>
            <a:off x="1071538" y="4071948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 smtClean="0">
                <a:solidFill>
                  <a:srgbClr val="FFC000"/>
                </a:solidFill>
              </a:rPr>
              <a:t>Complex</a:t>
            </a:r>
            <a:r>
              <a:rPr lang="es-ES" sz="1600" dirty="0" smtClean="0">
                <a:solidFill>
                  <a:srgbClr val="FFC000"/>
                </a:solidFill>
              </a:rPr>
              <a:t> </a:t>
            </a:r>
            <a:r>
              <a:rPr lang="es-ES" sz="1600" dirty="0" err="1" smtClean="0">
                <a:solidFill>
                  <a:srgbClr val="FFC000"/>
                </a:solidFill>
              </a:rPr>
              <a:t>Gaussian</a:t>
            </a:r>
            <a:endParaRPr lang="es-ES" sz="1600" dirty="0" smtClean="0">
              <a:solidFill>
                <a:srgbClr val="FFC000"/>
              </a:solidFill>
            </a:endParaRPr>
          </a:p>
          <a:p>
            <a:r>
              <a:rPr lang="es-ES" sz="1600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sz="1600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sz="1600" baseline="-25000" dirty="0" smtClean="0">
                <a:solidFill>
                  <a:srgbClr val="FFC000"/>
                </a:solidFill>
                <a:latin typeface="Symbol" pitchFamily="18" charset="2"/>
              </a:rPr>
              <a:t>K</a:t>
            </a:r>
            <a:r>
              <a:rPr lang="es-ES" sz="1600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endParaRPr lang="es-ES" sz="1600" baseline="-25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1" name="90 CuadroTexto"/>
          <p:cNvSpPr txBox="1"/>
          <p:nvPr/>
        </p:nvSpPr>
        <p:spPr>
          <a:xfrm>
            <a:off x="6513743" y="4357700"/>
            <a:ext cx="19159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dirty="0" err="1" smtClean="0">
                <a:solidFill>
                  <a:srgbClr val="FFC000"/>
                </a:solidFill>
              </a:rPr>
              <a:t>Complex</a:t>
            </a:r>
            <a:r>
              <a:rPr lang="es-ES" sz="1600" dirty="0" smtClean="0">
                <a:solidFill>
                  <a:srgbClr val="FFC000"/>
                </a:solidFill>
              </a:rPr>
              <a:t> </a:t>
            </a:r>
            <a:r>
              <a:rPr lang="es-ES" sz="1600" dirty="0" err="1" smtClean="0">
                <a:solidFill>
                  <a:srgbClr val="FFC000"/>
                </a:solidFill>
              </a:rPr>
              <a:t>Gaussian</a:t>
            </a:r>
            <a:endParaRPr lang="es-ES" sz="1600" dirty="0" smtClean="0">
              <a:solidFill>
                <a:srgbClr val="FFC000"/>
              </a:solidFill>
            </a:endParaRPr>
          </a:p>
          <a:p>
            <a:pPr algn="r"/>
            <a:r>
              <a:rPr lang="es-ES" sz="1600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sz="1600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sz="1600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s-ES" sz="1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s-ES" sz="1600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sz="1600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sz="1600" baseline="-25000" dirty="0" smtClean="0">
                <a:solidFill>
                  <a:srgbClr val="FFC000"/>
                </a:solidFill>
                <a:latin typeface="Symbol" pitchFamily="18" charset="2"/>
              </a:rPr>
              <a:t>K</a:t>
            </a:r>
            <a:r>
              <a:rPr lang="es-ES" sz="1600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s-ES" sz="1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/|</a:t>
            </a:r>
            <a:r>
              <a:rPr lang="es-ES" sz="1600" dirty="0" smtClean="0">
                <a:solidFill>
                  <a:srgbClr val="FFC0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s-ES" sz="1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endParaRPr lang="es-ES" sz="1600" baseline="-25000" dirty="0" smtClean="0">
              <a:solidFill>
                <a:srgbClr val="FFC000"/>
              </a:solidFill>
              <a:latin typeface="Symbol" pitchFamily="18" charset="2"/>
            </a:endParaRPr>
          </a:p>
        </p:txBody>
      </p:sp>
      <p:sp>
        <p:nvSpPr>
          <p:cNvPr id="92" name="91 CuadroTexto"/>
          <p:cNvSpPr txBox="1"/>
          <p:nvPr/>
        </p:nvSpPr>
        <p:spPr>
          <a:xfrm>
            <a:off x="3286116" y="500048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93" name="92 CuadroTexto"/>
          <p:cNvSpPr txBox="1"/>
          <p:nvPr/>
        </p:nvSpPr>
        <p:spPr>
          <a:xfrm>
            <a:off x="2786050" y="2500312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Symbol" pitchFamily="18" charset="2"/>
              </a:rPr>
              <a:t>K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94" name="93 CuadroTexto"/>
          <p:cNvSpPr txBox="1"/>
          <p:nvPr/>
        </p:nvSpPr>
        <p:spPr>
          <a:xfrm>
            <a:off x="1643042" y="2428874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Symbol" pitchFamily="18" charset="2"/>
              </a:rPr>
              <a:t>K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95" name="94 CuadroTexto"/>
          <p:cNvSpPr txBox="1"/>
          <p:nvPr/>
        </p:nvSpPr>
        <p:spPr>
          <a:xfrm>
            <a:off x="500034" y="2500312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Symbol" pitchFamily="18" charset="2"/>
              </a:rPr>
              <a:t>K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96" name="95 CuadroTexto"/>
          <p:cNvSpPr txBox="1"/>
          <p:nvPr/>
        </p:nvSpPr>
        <p:spPr>
          <a:xfrm>
            <a:off x="7286644" y="282345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97" name="96 CuadroTexto"/>
          <p:cNvSpPr txBox="1"/>
          <p:nvPr/>
        </p:nvSpPr>
        <p:spPr>
          <a:xfrm>
            <a:off x="8626847" y="2571750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98" name="97 CuadroTexto"/>
          <p:cNvSpPr txBox="1"/>
          <p:nvPr/>
        </p:nvSpPr>
        <p:spPr>
          <a:xfrm>
            <a:off x="6429388" y="4000510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99" name="98 CuadroTexto"/>
          <p:cNvSpPr txBox="1"/>
          <p:nvPr/>
        </p:nvSpPr>
        <p:spPr>
          <a:xfrm>
            <a:off x="4857752" y="2571750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00" name="99 CuadroTexto"/>
          <p:cNvSpPr txBox="1"/>
          <p:nvPr/>
        </p:nvSpPr>
        <p:spPr>
          <a:xfrm>
            <a:off x="3214678" y="3286130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01" name="100 CuadroTexto"/>
          <p:cNvSpPr txBox="1"/>
          <p:nvPr/>
        </p:nvSpPr>
        <p:spPr>
          <a:xfrm>
            <a:off x="357158" y="3286130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02" name="101 CuadroTexto"/>
          <p:cNvSpPr txBox="1"/>
          <p:nvPr/>
        </p:nvSpPr>
        <p:spPr>
          <a:xfrm>
            <a:off x="357158" y="428610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03" name="102 CuadroTexto"/>
          <p:cNvSpPr txBox="1"/>
          <p:nvPr/>
        </p:nvSpPr>
        <p:spPr>
          <a:xfrm>
            <a:off x="8215338" y="571486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04" name="103 CuadroTexto"/>
          <p:cNvSpPr txBox="1"/>
          <p:nvPr/>
        </p:nvSpPr>
        <p:spPr>
          <a:xfrm>
            <a:off x="5357818" y="642924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05" name="104 CuadroTexto"/>
          <p:cNvSpPr txBox="1"/>
          <p:nvPr/>
        </p:nvSpPr>
        <p:spPr>
          <a:xfrm>
            <a:off x="5357818" y="3571882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06" name="105 CuadroTexto"/>
          <p:cNvSpPr txBox="1"/>
          <p:nvPr/>
        </p:nvSpPr>
        <p:spPr>
          <a:xfrm>
            <a:off x="8358214" y="3718147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11" name="110 CuadroTexto"/>
          <p:cNvSpPr txBox="1"/>
          <p:nvPr/>
        </p:nvSpPr>
        <p:spPr>
          <a:xfrm>
            <a:off x="1643042" y="1282477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Symbol" pitchFamily="18" charset="2"/>
              </a:rPr>
              <a:t>K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pic>
        <p:nvPicPr>
          <p:cNvPr id="112" name="Picture 71" descr="D:\PRESENT\UIAP-May2013\sl4_fig1.png"/>
          <p:cNvPicPr>
            <a:picLocks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4143386"/>
            <a:ext cx="858157" cy="857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6286512" y="1928808"/>
          <a:ext cx="1379547" cy="7858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5" name="Ecuación" r:id="rId13" imgW="1650960" imgH="939600" progId="Equation.3">
                  <p:embed/>
                </p:oleObj>
              </mc:Choice>
              <mc:Fallback>
                <p:oleObj name="Ecuación" r:id="rId13" imgW="1650960" imgH="939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86512" y="1928808"/>
                        <a:ext cx="1379547" cy="78581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19</a:t>
            </a:fld>
            <a:endParaRPr lang="en-US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57158" y="428610"/>
            <a:ext cx="478528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Noise model for each coil</a:t>
            </a:r>
            <a:endParaRPr lang="en-GB" sz="2400" dirty="0">
              <a:solidFill>
                <a:srgbClr val="FFCC00"/>
              </a:solidFill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1357304"/>
            <a:ext cx="5243513" cy="49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62156" y="2500312"/>
            <a:ext cx="7310438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000513"/>
            <a:ext cx="48387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7" name="26 Conector recto de flecha"/>
          <p:cNvCxnSpPr/>
          <p:nvPr/>
        </p:nvCxnSpPr>
        <p:spPr>
          <a:xfrm rot="5400000">
            <a:off x="2000232" y="2143122"/>
            <a:ext cx="715174" cy="79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6850bae9f315edafa4dc4bf625b8f9d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16043" cy="5143500"/>
          </a:xfrm>
          <a:prstGeom prst="rect">
            <a:avLst/>
          </a:prstGeom>
        </p:spPr>
      </p:pic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2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4" name="Left Arrow 3"/>
          <p:cNvSpPr/>
          <p:nvPr/>
        </p:nvSpPr>
        <p:spPr>
          <a:xfrm>
            <a:off x="4427984" y="1131590"/>
            <a:ext cx="720080" cy="288032"/>
          </a:xfrm>
          <a:prstGeom prst="leftArrow">
            <a:avLst>
              <a:gd name="adj1" fmla="val 50000"/>
              <a:gd name="adj2" fmla="val 70886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ttp://upload.wikimedia.org/wikipedia/commons/1/17/Plaza_Mayor_Valladolid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1130" cy="300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img.circulaseguro.com/2011/04/dsc_270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379" y="2194486"/>
            <a:ext cx="4427562" cy="296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 descr="http://3.bp.blogspot.com/-JyxrjLTrJqk/TgDIKqSS8LI/AAAAAAAAGEI/z0OXAWAtXn8/s400/biblioteca%2Bsanta%2Bcruz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4605"/>
            <a:ext cx="3563888" cy="2378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2968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187624" y="1851670"/>
            <a:ext cx="67457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2- Single coil: the </a:t>
            </a:r>
            <a:r>
              <a:rPr lang="en-GB" sz="32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Rician</a:t>
            </a: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Distribution</a:t>
            </a:r>
            <a:endParaRPr lang="en-GB" sz="24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21</a:t>
            </a:fld>
            <a:endParaRPr lang="en-US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10" name="9 Imagen" descr="k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10" y="1465379"/>
            <a:ext cx="1560576" cy="1560576"/>
          </a:xfrm>
          <a:prstGeom prst="rect">
            <a:avLst/>
          </a:prstGeom>
        </p:spPr>
      </p:pic>
      <p:pic>
        <p:nvPicPr>
          <p:cNvPr id="13" name="12 Imagen" descr="mr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728" y="1428742"/>
            <a:ext cx="1479652" cy="1597213"/>
          </a:xfrm>
          <a:prstGeom prst="rect">
            <a:avLst/>
          </a:prstGeom>
        </p:spPr>
      </p:pic>
      <p:pic>
        <p:nvPicPr>
          <p:cNvPr id="14" name="13 Imagen" descr="mr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8562" y="1428742"/>
            <a:ext cx="1479652" cy="1597213"/>
          </a:xfrm>
          <a:prstGeom prst="rect">
            <a:avLst/>
          </a:prstGeom>
        </p:spPr>
      </p:pic>
      <p:sp>
        <p:nvSpPr>
          <p:cNvPr id="16" name="15 CuadroTexto"/>
          <p:cNvSpPr txBox="1"/>
          <p:nvPr/>
        </p:nvSpPr>
        <p:spPr>
          <a:xfrm>
            <a:off x="857225" y="1000114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solidFill>
                  <a:srgbClr val="FFC000"/>
                </a:solidFill>
              </a:rPr>
              <a:t>K-</a:t>
            </a:r>
            <a:r>
              <a:rPr lang="es-ES" b="1" dirty="0" err="1" smtClean="0">
                <a:solidFill>
                  <a:srgbClr val="FFC000"/>
                </a:solidFill>
              </a:rPr>
              <a:t>space</a:t>
            </a:r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3214678" y="1000114"/>
            <a:ext cx="26432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rgbClr val="FFC000"/>
                </a:solidFill>
              </a:rPr>
              <a:t>X</a:t>
            </a:r>
            <a:r>
              <a:rPr lang="es-ES" dirty="0" smtClean="0">
                <a:solidFill>
                  <a:srgbClr val="FFC000"/>
                </a:solidFill>
              </a:rPr>
              <a:t>-</a:t>
            </a:r>
            <a:r>
              <a:rPr lang="es-ES" dirty="0" err="1" smtClean="0">
                <a:solidFill>
                  <a:srgbClr val="FFC000"/>
                </a:solidFill>
              </a:rPr>
              <a:t>space</a:t>
            </a:r>
            <a:r>
              <a:rPr lang="es-ES" dirty="0" smtClean="0">
                <a:solidFill>
                  <a:srgbClr val="FFC000"/>
                </a:solidFill>
              </a:rPr>
              <a:t> (</a:t>
            </a:r>
            <a:r>
              <a:rPr lang="es-ES" dirty="0" err="1" smtClean="0">
                <a:solidFill>
                  <a:srgbClr val="FFC000"/>
                </a:solidFill>
              </a:rPr>
              <a:t>complex</a:t>
            </a:r>
            <a:r>
              <a:rPr lang="es-ES" dirty="0" smtClean="0">
                <a:solidFill>
                  <a:srgbClr val="FFC000"/>
                </a:solidFill>
              </a:rPr>
              <a:t>)</a:t>
            </a:r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6882016" y="100011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C000"/>
                </a:solidFill>
              </a:rPr>
              <a:t>Magnitude</a:t>
            </a:r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2289215" y="1717883"/>
            <a:ext cx="7825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i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s-ES" sz="4000" i="1" baseline="30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-1</a:t>
            </a:r>
            <a:endParaRPr lang="es-ES" sz="4000" i="1" baseline="300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5615230" y="1789321"/>
            <a:ext cx="599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>
                <a:solidFill>
                  <a:srgbClr val="FFC000"/>
                </a:solidFill>
              </a:rPr>
              <a:t>| . |</a:t>
            </a:r>
            <a:endParaRPr lang="es-ES" sz="2400" dirty="0">
              <a:solidFill>
                <a:srgbClr val="FFC000"/>
              </a:solidFill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57158" y="357172"/>
            <a:ext cx="63129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Single coil: the </a:t>
            </a:r>
            <a:r>
              <a:rPr lang="en-GB" sz="32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Rician</a:t>
            </a: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distribution </a:t>
            </a:r>
            <a:endParaRPr lang="en-GB" sz="2400" dirty="0">
              <a:solidFill>
                <a:srgbClr val="FFCC00"/>
              </a:solidFill>
            </a:endParaRPr>
          </a:p>
        </p:txBody>
      </p:sp>
      <p:cxnSp>
        <p:nvCxnSpPr>
          <p:cNvPr id="28" name="27 Conector recto de flecha"/>
          <p:cNvCxnSpPr/>
          <p:nvPr/>
        </p:nvCxnSpPr>
        <p:spPr>
          <a:xfrm>
            <a:off x="5357818" y="2432263"/>
            <a:ext cx="1143008" cy="1588"/>
          </a:xfrm>
          <a:prstGeom prst="straightConnector1">
            <a:avLst/>
          </a:prstGeom>
          <a:ln w="5715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Conector recto de flecha"/>
          <p:cNvCxnSpPr/>
          <p:nvPr/>
        </p:nvCxnSpPr>
        <p:spPr>
          <a:xfrm>
            <a:off x="2357422" y="2432263"/>
            <a:ext cx="1214446" cy="1588"/>
          </a:xfrm>
          <a:prstGeom prst="straightConnector1">
            <a:avLst/>
          </a:prstGeom>
          <a:ln w="57150">
            <a:solidFill>
              <a:srgbClr val="FFCC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71" descr="D:\PRESENT\UIAP-May2013\sl4_fig1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3143255"/>
            <a:ext cx="1071570" cy="107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26 CuadroTexto"/>
          <p:cNvSpPr txBox="1"/>
          <p:nvPr/>
        </p:nvSpPr>
        <p:spPr>
          <a:xfrm>
            <a:off x="500034" y="435770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C000"/>
                </a:solidFill>
              </a:rPr>
              <a:t>Complex</a:t>
            </a:r>
            <a:r>
              <a:rPr lang="es-ES" dirty="0" smtClean="0">
                <a:solidFill>
                  <a:srgbClr val="FFC000"/>
                </a:solidFill>
              </a:rPr>
              <a:t> </a:t>
            </a:r>
            <a:r>
              <a:rPr lang="es-ES" dirty="0" err="1" smtClean="0">
                <a:solidFill>
                  <a:srgbClr val="FFC000"/>
                </a:solidFill>
              </a:rPr>
              <a:t>Gaussian</a:t>
            </a:r>
            <a:endParaRPr lang="es-ES" dirty="0" smtClean="0">
              <a:solidFill>
                <a:srgbClr val="FFC000"/>
              </a:solidFill>
            </a:endParaRPr>
          </a:p>
          <a:p>
            <a:pPr algn="ctr"/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Symbol" pitchFamily="18" charset="2"/>
              </a:rPr>
              <a:t>K</a:t>
            </a:r>
            <a:endParaRPr lang="es-ES" baseline="-25000" dirty="0">
              <a:solidFill>
                <a:srgbClr val="FFC000"/>
              </a:solidFill>
              <a:latin typeface="Symbol" pitchFamily="18" charset="2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643306" y="435770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C000"/>
                </a:solidFill>
              </a:rPr>
              <a:t>Complex</a:t>
            </a:r>
            <a:r>
              <a:rPr lang="es-ES" dirty="0" smtClean="0">
                <a:solidFill>
                  <a:srgbClr val="FFC000"/>
                </a:solidFill>
              </a:rPr>
              <a:t> </a:t>
            </a:r>
            <a:r>
              <a:rPr lang="es-ES" dirty="0" err="1" smtClean="0">
                <a:solidFill>
                  <a:srgbClr val="FFC000"/>
                </a:solidFill>
              </a:rPr>
              <a:t>Gaussian</a:t>
            </a:r>
            <a:endParaRPr lang="es-ES" dirty="0" smtClean="0">
              <a:solidFill>
                <a:srgbClr val="FFC000"/>
              </a:solidFill>
            </a:endParaRPr>
          </a:p>
          <a:p>
            <a:pPr algn="ctr"/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Symbol" pitchFamily="18" charset="2"/>
              </a:rPr>
              <a:t>K</a:t>
            </a:r>
            <a:r>
              <a:rPr lang="es-ES" baseline="-25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/|</a:t>
            </a:r>
            <a:r>
              <a:rPr lang="es-ES" dirty="0" smtClean="0">
                <a:solidFill>
                  <a:srgbClr val="FFC0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s-E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endParaRPr lang="es-ES" baseline="-25000" dirty="0" smtClean="0">
              <a:solidFill>
                <a:srgbClr val="FFC000"/>
              </a:solidFill>
              <a:latin typeface="Symbol" pitchFamily="18" charset="2"/>
            </a:endParaRPr>
          </a:p>
        </p:txBody>
      </p:sp>
      <p:pic>
        <p:nvPicPr>
          <p:cNvPr id="32" name="Picture 72" descr="D:\PRESENT\UIAP-May2013\sl4_fig3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3143255"/>
            <a:ext cx="1072696" cy="107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32 CuadroTexto"/>
          <p:cNvSpPr txBox="1"/>
          <p:nvPr/>
        </p:nvSpPr>
        <p:spPr>
          <a:xfrm>
            <a:off x="7389471" y="4357700"/>
            <a:ext cx="8258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C000"/>
                </a:solidFill>
              </a:rPr>
              <a:t>Rician</a:t>
            </a:r>
            <a:endParaRPr lang="es-ES" dirty="0" smtClean="0">
              <a:solidFill>
                <a:srgbClr val="FFC000"/>
              </a:solidFill>
            </a:endParaRPr>
          </a:p>
          <a:p>
            <a:pPr algn="ctr"/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s-ES" baseline="-25000" dirty="0" smtClean="0">
              <a:solidFill>
                <a:srgbClr val="FFC000"/>
              </a:solidFill>
              <a:latin typeface="Symbol" pitchFamily="18" charset="2"/>
            </a:endParaRPr>
          </a:p>
        </p:txBody>
      </p:sp>
      <p:pic>
        <p:nvPicPr>
          <p:cNvPr id="37" name="Picture 71" descr="D:\PRESENT\UIAP-May2013\sl4_fig1.png"/>
          <p:cNvPicPr>
            <a:picLocks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143255"/>
            <a:ext cx="1071570" cy="1070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22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" name="Picture 1" descr="rice_ray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55526"/>
            <a:ext cx="6969272" cy="420706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07774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23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3155" y="571486"/>
            <a:ext cx="417512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75192" y="1071546"/>
            <a:ext cx="4383088" cy="62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59113" y="2071684"/>
            <a:ext cx="5813425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4" descr="gk2-crcc-z47-anat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8" y="1214428"/>
            <a:ext cx="16287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57422" y="3857634"/>
            <a:ext cx="4032250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Line 16"/>
          <p:cNvSpPr>
            <a:spLocks noChangeShapeType="1"/>
          </p:cNvSpPr>
          <p:nvPr/>
        </p:nvSpPr>
        <p:spPr bwMode="auto">
          <a:xfrm>
            <a:off x="571472" y="3214692"/>
            <a:ext cx="1719271" cy="100489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>
            <a:off x="1258888" y="2216147"/>
            <a:ext cx="1800225" cy="287337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332184" y="571486"/>
            <a:ext cx="10858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C00"/>
                </a:solidFill>
              </a:rPr>
              <a:t>Complex</a:t>
            </a:r>
          </a:p>
        </p:txBody>
      </p:sp>
      <p:sp>
        <p:nvSpPr>
          <p:cNvPr id="19" name="Text Box 20"/>
          <p:cNvSpPr txBox="1">
            <a:spLocks noChangeArrowheads="1"/>
          </p:cNvSpPr>
          <p:nvPr/>
        </p:nvSpPr>
        <p:spPr bwMode="auto">
          <a:xfrm>
            <a:off x="3117870" y="1214428"/>
            <a:ext cx="1250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C00"/>
                </a:solidFill>
              </a:rPr>
              <a:t>Magnitude</a:t>
            </a:r>
          </a:p>
        </p:txBody>
      </p:sp>
      <p:sp>
        <p:nvSpPr>
          <p:cNvPr id="20" name="Text Box 21"/>
          <p:cNvSpPr txBox="1">
            <a:spLocks noChangeArrowheads="1"/>
          </p:cNvSpPr>
          <p:nvPr/>
        </p:nvSpPr>
        <p:spPr bwMode="auto">
          <a:xfrm>
            <a:off x="7812088" y="2935284"/>
            <a:ext cx="819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CC00"/>
                </a:solidFill>
              </a:rPr>
              <a:t>Rician</a:t>
            </a:r>
            <a:endParaRPr lang="en-US" dirty="0">
              <a:solidFill>
                <a:srgbClr val="FFCC00"/>
              </a:solidFill>
            </a:endParaRPr>
          </a:p>
        </p:txBody>
      </p:sp>
      <p:sp>
        <p:nvSpPr>
          <p:cNvPr id="21" name="Text Box 22"/>
          <p:cNvSpPr txBox="1">
            <a:spLocks noChangeArrowheads="1"/>
          </p:cNvSpPr>
          <p:nvPr/>
        </p:nvSpPr>
        <p:spPr bwMode="auto">
          <a:xfrm>
            <a:off x="6500826" y="4214824"/>
            <a:ext cx="107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C00"/>
                </a:solidFill>
              </a:rPr>
              <a:t>Rayleigh</a:t>
            </a: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357158" y="357172"/>
            <a:ext cx="255390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Rician</a:t>
            </a: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Model</a:t>
            </a:r>
            <a:endParaRPr lang="en-GB" sz="2400" dirty="0">
              <a:solidFill>
                <a:srgbClr val="FFCC00"/>
              </a:solidFill>
            </a:endParaRPr>
          </a:p>
        </p:txBody>
      </p:sp>
      <p:sp>
        <p:nvSpPr>
          <p:cNvPr id="23" name="22 Elipse"/>
          <p:cNvSpPr/>
          <p:nvPr/>
        </p:nvSpPr>
        <p:spPr>
          <a:xfrm>
            <a:off x="5143504" y="2500312"/>
            <a:ext cx="428628" cy="4286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Elipse"/>
          <p:cNvSpPr/>
          <p:nvPr/>
        </p:nvSpPr>
        <p:spPr>
          <a:xfrm>
            <a:off x="7358082" y="2500312"/>
            <a:ext cx="428628" cy="4286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24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5" name="Picture 71" descr="D:\PRESENT\UIAP-May2013\sl4_fig1.png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61" y="928676"/>
            <a:ext cx="2073879" cy="207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72" descr="D:\PRESENT\UIAP-May2013\sl4_fig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954" y="928676"/>
            <a:ext cx="2073880" cy="2071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6215074" y="500048"/>
            <a:ext cx="8258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Rician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28" name="Text Box 21"/>
          <p:cNvSpPr txBox="1">
            <a:spLocks noChangeArrowheads="1"/>
          </p:cNvSpPr>
          <p:nvPr/>
        </p:nvSpPr>
        <p:spPr bwMode="auto">
          <a:xfrm>
            <a:off x="1500166" y="500048"/>
            <a:ext cx="1159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Gaussian</a:t>
            </a:r>
            <a:endParaRPr lang="en-US" sz="1200" dirty="0">
              <a:solidFill>
                <a:srgbClr val="FFC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2285984" y="3143254"/>
            <a:ext cx="3770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 err="1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sz="1600" baseline="-25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s-ES" sz="1600" baseline="-25000" dirty="0" smtClean="0">
              <a:solidFill>
                <a:srgbClr val="FFC000"/>
              </a:solidFill>
              <a:latin typeface="Symbol" pitchFamily="18" charset="2"/>
            </a:endParaRPr>
          </a:p>
        </p:txBody>
      </p:sp>
      <p:cxnSp>
        <p:nvCxnSpPr>
          <p:cNvPr id="30" name="29 Conector recto"/>
          <p:cNvCxnSpPr/>
          <p:nvPr/>
        </p:nvCxnSpPr>
        <p:spPr>
          <a:xfrm rot="5400000">
            <a:off x="1000894" y="2499518"/>
            <a:ext cx="2286016" cy="158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30 Conector recto"/>
          <p:cNvCxnSpPr/>
          <p:nvPr/>
        </p:nvCxnSpPr>
        <p:spPr>
          <a:xfrm rot="5400000">
            <a:off x="2321703" y="3178973"/>
            <a:ext cx="928694" cy="1588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31 Conector recto de flecha"/>
          <p:cNvCxnSpPr/>
          <p:nvPr/>
        </p:nvCxnSpPr>
        <p:spPr>
          <a:xfrm>
            <a:off x="2143108" y="3500444"/>
            <a:ext cx="642942" cy="1588"/>
          </a:xfrm>
          <a:prstGeom prst="straightConnector1">
            <a:avLst/>
          </a:prstGeom>
          <a:ln w="15875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32 CuadroTexto"/>
          <p:cNvSpPr txBox="1"/>
          <p:nvPr/>
        </p:nvSpPr>
        <p:spPr>
          <a:xfrm>
            <a:off x="6072198" y="3143254"/>
            <a:ext cx="147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6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Meaning</a:t>
            </a:r>
            <a:r>
              <a:rPr lang="es-ES" sz="1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s-ES" sz="1600" dirty="0" err="1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sz="1600" baseline="-25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s-ES" sz="1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s-ES" sz="1600" baseline="-25000" dirty="0" smtClean="0">
              <a:solidFill>
                <a:srgbClr val="FFC000"/>
              </a:solidFill>
              <a:latin typeface="Symbol" pitchFamily="18" charset="2"/>
            </a:endParaRPr>
          </a:p>
        </p:txBody>
      </p:sp>
      <p:pic>
        <p:nvPicPr>
          <p:cNvPr id="34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43042" y="3857634"/>
            <a:ext cx="5813425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34 CuadroTexto"/>
          <p:cNvSpPr txBox="1"/>
          <p:nvPr/>
        </p:nvSpPr>
        <p:spPr>
          <a:xfrm>
            <a:off x="7643834" y="4143386"/>
            <a:ext cx="12200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 smtClean="0">
                <a:solidFill>
                  <a:srgbClr val="FFC000"/>
                </a:solidFill>
              </a:rPr>
              <a:t>SNR</a:t>
            </a:r>
            <a:r>
              <a:rPr lang="es-ES" sz="1600" dirty="0" smtClean="0">
                <a:solidFill>
                  <a:srgbClr val="FFC000"/>
                </a:solidFill>
              </a:rPr>
              <a:t>=A /</a:t>
            </a:r>
            <a:r>
              <a:rPr lang="es-ES" sz="1600" dirty="0" smtClean="0">
                <a:solidFill>
                  <a:srgbClr val="FFC000"/>
                </a:solidFill>
                <a:latin typeface="Symbol" pitchFamily="18" charset="2"/>
              </a:rPr>
              <a:t> </a:t>
            </a:r>
            <a:r>
              <a:rPr lang="es-ES" sz="1600" dirty="0" err="1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sz="1600" baseline="-25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s-ES" sz="1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1475656" y="1857370"/>
            <a:ext cx="61045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3- Multiple coil (non </a:t>
            </a:r>
            <a:r>
              <a:rPr lang="en-GB" sz="32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acceletared</a:t>
            </a: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  <a:endParaRPr lang="en-GB" sz="24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26</a:t>
            </a:fld>
            <a:endParaRPr lang="en-US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357158" y="428610"/>
            <a:ext cx="43989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Multiple coil acquisition</a:t>
            </a:r>
            <a:endParaRPr lang="en-GB" sz="2400" dirty="0">
              <a:solidFill>
                <a:srgbClr val="FFCC00"/>
              </a:solidFill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11" name="Picture 9" descr="fan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1928808"/>
            <a:ext cx="1219200" cy="1219200"/>
          </a:xfrm>
          <a:prstGeom prst="rect">
            <a:avLst/>
          </a:prstGeom>
          <a:noFill/>
        </p:spPr>
      </p:pic>
      <p:pic>
        <p:nvPicPr>
          <p:cNvPr id="12" name="Picture 11" descr="fan2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72198" y="3357568"/>
            <a:ext cx="1219200" cy="1219200"/>
          </a:xfrm>
          <a:prstGeom prst="rect">
            <a:avLst/>
          </a:prstGeom>
          <a:noFill/>
        </p:spPr>
      </p:pic>
      <p:pic>
        <p:nvPicPr>
          <p:cNvPr id="13" name="Picture 13" descr="fan4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86644" y="1928808"/>
            <a:ext cx="1219200" cy="1219200"/>
          </a:xfrm>
          <a:prstGeom prst="rect">
            <a:avLst/>
          </a:prstGeom>
          <a:noFill/>
        </p:spPr>
      </p:pic>
      <p:pic>
        <p:nvPicPr>
          <p:cNvPr id="14" name="Picture 15" descr="fan6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72198" y="571486"/>
            <a:ext cx="1219200" cy="1219200"/>
          </a:xfrm>
          <a:prstGeom prst="rect">
            <a:avLst/>
          </a:prstGeom>
          <a:noFill/>
        </p:spPr>
      </p:pic>
      <p:pic>
        <p:nvPicPr>
          <p:cNvPr id="15" name="Picture 9" descr="fan8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928808"/>
            <a:ext cx="1219200" cy="1219200"/>
          </a:xfrm>
          <a:prstGeom prst="rect">
            <a:avLst/>
          </a:prstGeom>
          <a:noFill/>
        </p:spPr>
      </p:pic>
      <p:sp>
        <p:nvSpPr>
          <p:cNvPr id="16" name="15 Arco"/>
          <p:cNvSpPr/>
          <p:nvPr/>
        </p:nvSpPr>
        <p:spPr>
          <a:xfrm rot="-5400000">
            <a:off x="5036347" y="1035833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17" name="16 Arco"/>
          <p:cNvSpPr/>
          <p:nvPr/>
        </p:nvSpPr>
        <p:spPr>
          <a:xfrm>
            <a:off x="6572264" y="1071552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18" name="17 Arco"/>
          <p:cNvSpPr/>
          <p:nvPr/>
        </p:nvSpPr>
        <p:spPr>
          <a:xfrm rot="-10800000">
            <a:off x="5072066" y="2571750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19" name="18 Arco"/>
          <p:cNvSpPr/>
          <p:nvPr/>
        </p:nvSpPr>
        <p:spPr>
          <a:xfrm rot="5400000">
            <a:off x="6607983" y="2464593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2786050" y="4071948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dirty="0" err="1" smtClean="0">
                <a:solidFill>
                  <a:srgbClr val="FFC000"/>
                </a:solidFill>
              </a:rPr>
              <a:t>Complex</a:t>
            </a:r>
            <a:r>
              <a:rPr lang="es-ES" dirty="0" smtClean="0">
                <a:solidFill>
                  <a:srgbClr val="FFC000"/>
                </a:solidFill>
              </a:rPr>
              <a:t> </a:t>
            </a:r>
            <a:r>
              <a:rPr lang="es-ES" dirty="0" err="1" smtClean="0">
                <a:solidFill>
                  <a:srgbClr val="FFC000"/>
                </a:solidFill>
              </a:rPr>
              <a:t>Gaussian</a:t>
            </a:r>
            <a:endParaRPr lang="es-ES" dirty="0" smtClean="0">
              <a:solidFill>
                <a:srgbClr val="FFC000"/>
              </a:solidFill>
            </a:endParaRPr>
          </a:p>
          <a:p>
            <a:pPr algn="r"/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s-E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Symbol" pitchFamily="18" charset="2"/>
              </a:rPr>
              <a:t>K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s-E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/|</a:t>
            </a:r>
            <a:r>
              <a:rPr lang="es-ES" dirty="0" smtClean="0">
                <a:solidFill>
                  <a:srgbClr val="FFC000"/>
                </a:solidFill>
                <a:latin typeface="Symbol" pitchFamily="18" charset="2"/>
                <a:cs typeface="Times New Roman" pitchFamily="18" charset="0"/>
              </a:rPr>
              <a:t>W</a:t>
            </a:r>
            <a:r>
              <a:rPr lang="es-ES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|</a:t>
            </a:r>
            <a:endParaRPr lang="es-ES" baseline="-25000" dirty="0" smtClean="0">
              <a:solidFill>
                <a:srgbClr val="FFC000"/>
              </a:solidFill>
              <a:latin typeface="Symbol" pitchFamily="18" charset="2"/>
            </a:endParaRPr>
          </a:p>
        </p:txBody>
      </p:sp>
      <p:sp>
        <p:nvSpPr>
          <p:cNvPr id="21" name="20 CuadroTexto"/>
          <p:cNvSpPr txBox="1"/>
          <p:nvPr/>
        </p:nvSpPr>
        <p:spPr>
          <a:xfrm>
            <a:off x="6357950" y="1785932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7500958" y="3143254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6643702" y="4497169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5143504" y="3143254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7786710" y="785800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8" name="27 CuadroTexto"/>
          <p:cNvSpPr txBox="1"/>
          <p:nvPr/>
        </p:nvSpPr>
        <p:spPr>
          <a:xfrm>
            <a:off x="4929190" y="857238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9" name="28 CuadroTexto"/>
          <p:cNvSpPr txBox="1"/>
          <p:nvPr/>
        </p:nvSpPr>
        <p:spPr>
          <a:xfrm>
            <a:off x="4929190" y="3786196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7929586" y="3786196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420113" y="1585735"/>
            <a:ext cx="26629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>
                <a:solidFill>
                  <a:srgbClr val="FFC000"/>
                </a:solidFill>
              </a:rPr>
              <a:t>Particular case:</a:t>
            </a:r>
            <a:endParaRPr lang="es-ES" sz="2800" dirty="0">
              <a:solidFill>
                <a:srgbClr val="FFC000"/>
              </a:solidFill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491551" y="2014363"/>
            <a:ext cx="265168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sz="3600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sz="3600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i=</a:t>
            </a:r>
            <a:r>
              <a:rPr lang="es-ES" sz="3600" dirty="0" smtClean="0">
                <a:solidFill>
                  <a:srgbClr val="FFC000"/>
                </a:solidFill>
                <a:latin typeface="Symbol" pitchFamily="18" charset="2"/>
              </a:rPr>
              <a:t> s</a:t>
            </a:r>
            <a:r>
              <a:rPr lang="es-ES" sz="3600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sz="3600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 = </a:t>
            </a:r>
            <a:r>
              <a:rPr lang="es-ES" sz="3600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sz="3600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sz="3600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</a:p>
          <a:p>
            <a:endParaRPr lang="es-ES" sz="3600" dirty="0">
              <a:solidFill>
                <a:srgbClr val="FFC000"/>
              </a:solidFill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491551" y="2728743"/>
            <a:ext cx="235745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err="1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sz="3600" baseline="-25000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ij</a:t>
            </a:r>
            <a:r>
              <a:rPr lang="es-ES" sz="3600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= 0</a:t>
            </a:r>
          </a:p>
          <a:p>
            <a:r>
              <a:rPr lang="es-ES" sz="3600" dirty="0" smtClean="0">
                <a:solidFill>
                  <a:srgbClr val="FFC000"/>
                </a:solidFill>
                <a:latin typeface="Symbol" pitchFamily="18" charset="2"/>
                <a:cs typeface="Times New Roman" pitchFamily="18" charset="0"/>
              </a:rPr>
              <a:t>S </a:t>
            </a:r>
            <a:r>
              <a:rPr lang="es-E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=</a:t>
            </a:r>
            <a:r>
              <a:rPr lang="es-ES" sz="3600" dirty="0" smtClean="0">
                <a:solidFill>
                  <a:srgbClr val="FFC000"/>
                </a:solidFill>
                <a:latin typeface="Symbol" pitchFamily="18" charset="2"/>
              </a:rPr>
              <a:t> s</a:t>
            </a:r>
            <a:r>
              <a:rPr lang="es-ES" sz="3600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sz="3600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 </a:t>
            </a:r>
            <a:r>
              <a:rPr lang="es-ES" sz="36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·</a:t>
            </a:r>
            <a:r>
              <a:rPr lang="es-ES" sz="36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</a:p>
          <a:p>
            <a:endParaRPr lang="es-ES" sz="3600" baseline="-25000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ES" sz="36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1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3" name="Rectangle 2"/>
          <p:cNvSpPr/>
          <p:nvPr/>
        </p:nvSpPr>
        <p:spPr>
          <a:xfrm>
            <a:off x="8604448" y="4659982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27</a:t>
            </a:fld>
            <a:endParaRPr lang="en-US" dirty="0"/>
          </a:p>
        </p:txBody>
      </p:sp>
      <p:pic>
        <p:nvPicPr>
          <p:cNvPr id="4" name="Picture 3" descr="multicoil_noi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83518"/>
            <a:ext cx="7596336" cy="4537578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28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381000" y="320692"/>
            <a:ext cx="416973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Non-central chi model</a:t>
            </a:r>
            <a:endParaRPr lang="en-GB" sz="2400" dirty="0">
              <a:solidFill>
                <a:srgbClr val="FFCC00"/>
              </a:solidFill>
            </a:endParaRPr>
          </a:p>
        </p:txBody>
      </p:sp>
      <p:pic>
        <p:nvPicPr>
          <p:cNvPr id="26" name="Picture 9" descr="gk2-crcc-z47-anat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192354"/>
            <a:ext cx="1628775" cy="208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95513" y="2192354"/>
            <a:ext cx="6769100" cy="798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8" name="Text Box 12"/>
          <p:cNvSpPr txBox="1">
            <a:spLocks noChangeArrowheads="1"/>
          </p:cNvSpPr>
          <p:nvPr/>
        </p:nvSpPr>
        <p:spPr bwMode="auto">
          <a:xfrm>
            <a:off x="2195513" y="2984517"/>
            <a:ext cx="1809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C00"/>
                </a:solidFill>
              </a:rPr>
              <a:t>Non Central Chi</a:t>
            </a:r>
          </a:p>
        </p:txBody>
      </p:sp>
      <p:pic>
        <p:nvPicPr>
          <p:cNvPr id="29" name="Picture 1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68538" y="3625867"/>
            <a:ext cx="4895850" cy="81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195513" y="4562492"/>
            <a:ext cx="1327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CC00"/>
                </a:solidFill>
              </a:rPr>
              <a:t>Central Chi</a:t>
            </a:r>
          </a:p>
        </p:txBody>
      </p:sp>
      <p:sp>
        <p:nvSpPr>
          <p:cNvPr id="31" name="Line 15"/>
          <p:cNvSpPr>
            <a:spLocks noChangeShapeType="1"/>
          </p:cNvSpPr>
          <p:nvPr/>
        </p:nvSpPr>
        <p:spPr bwMode="auto">
          <a:xfrm flipV="1">
            <a:off x="1476375" y="2768617"/>
            <a:ext cx="863600" cy="730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sp>
        <p:nvSpPr>
          <p:cNvPr id="32" name="Line 16"/>
          <p:cNvSpPr>
            <a:spLocks noChangeShapeType="1"/>
          </p:cNvSpPr>
          <p:nvPr/>
        </p:nvSpPr>
        <p:spPr bwMode="auto">
          <a:xfrm>
            <a:off x="1908175" y="4137042"/>
            <a:ext cx="576263" cy="1444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s-ES"/>
          </a:p>
        </p:txBody>
      </p:sp>
      <p:pic>
        <p:nvPicPr>
          <p:cNvPr id="33" name="32 Imagen" descr="Pantallazo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3108" y="985839"/>
            <a:ext cx="2214578" cy="832092"/>
          </a:xfrm>
          <a:prstGeom prst="rect">
            <a:avLst/>
          </a:prstGeom>
        </p:spPr>
      </p:pic>
      <p:sp>
        <p:nvSpPr>
          <p:cNvPr id="34" name="33 Elipse"/>
          <p:cNvSpPr/>
          <p:nvPr/>
        </p:nvSpPr>
        <p:spPr>
          <a:xfrm>
            <a:off x="4643438" y="2557475"/>
            <a:ext cx="428628" cy="4286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5" name="34 Elipse"/>
          <p:cNvSpPr/>
          <p:nvPr/>
        </p:nvSpPr>
        <p:spPr>
          <a:xfrm>
            <a:off x="7286644" y="2557475"/>
            <a:ext cx="428628" cy="42862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Elipse"/>
          <p:cNvSpPr/>
          <p:nvPr/>
        </p:nvSpPr>
        <p:spPr>
          <a:xfrm>
            <a:off x="4857752" y="2128847"/>
            <a:ext cx="357190" cy="3571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7" name="36 Elipse"/>
          <p:cNvSpPr/>
          <p:nvPr/>
        </p:nvSpPr>
        <p:spPr>
          <a:xfrm>
            <a:off x="5286380" y="2343161"/>
            <a:ext cx="357190" cy="3571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8" name="37 Elipse"/>
          <p:cNvSpPr/>
          <p:nvPr/>
        </p:nvSpPr>
        <p:spPr>
          <a:xfrm>
            <a:off x="6572264" y="2414599"/>
            <a:ext cx="357190" cy="357190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29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381000" y="357172"/>
            <a:ext cx="273664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Basic models:</a:t>
            </a:r>
            <a:endParaRPr lang="en-GB" sz="2400" dirty="0">
              <a:solidFill>
                <a:srgbClr val="FFCC00"/>
              </a:solidFill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22" name="Rectangle 33"/>
          <p:cNvSpPr txBox="1">
            <a:spLocks noChangeArrowheads="1"/>
          </p:cNvSpPr>
          <p:nvPr/>
        </p:nvSpPr>
        <p:spPr bwMode="auto">
          <a:xfrm>
            <a:off x="468312" y="1000115"/>
            <a:ext cx="8247091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Rician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relation between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Symbol" pitchFamily="18" charset="2"/>
              </a:rPr>
              <a:t>s</a:t>
            </a:r>
            <a:r>
              <a:rPr kumimoji="0" lang="en-US" sz="24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</a:t>
            </a:r>
            <a:r>
              <a:rPr kumimoji="0" lang="en-US" sz="24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 variance of noise in Gaussian complex data.</a:t>
            </a: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lvl="0" indent="-609600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-chi: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also relation between </a:t>
            </a:r>
            <a:r>
              <a:rPr lang="en-US" sz="2400" kern="0" dirty="0" smtClean="0">
                <a:solidFill>
                  <a:srgbClr val="FFCC00"/>
                </a:solidFill>
                <a:latin typeface="Symbol" pitchFamily="18" charset="2"/>
              </a:rPr>
              <a:t>s</a:t>
            </a:r>
            <a:r>
              <a:rPr lang="en-US" sz="2400" kern="0" baseline="30000" dirty="0" smtClean="0">
                <a:solidFill>
                  <a:srgbClr val="FFCC00"/>
                </a:solidFill>
              </a:rPr>
              <a:t>2</a:t>
            </a:r>
            <a:r>
              <a:rPr lang="en-US" sz="2400" kern="0" baseline="-25000" dirty="0" smtClean="0">
                <a:solidFill>
                  <a:srgbClr val="FFCC00"/>
                </a:solidFill>
              </a:rPr>
              <a:t>n</a:t>
            </a:r>
            <a:r>
              <a:rPr lang="en-US" sz="2400" kern="0" dirty="0" smtClean="0">
                <a:solidFill>
                  <a:srgbClr val="FFCC00"/>
                </a:solidFill>
              </a:rPr>
              <a:t> and Gaussian Variance. </a:t>
            </a:r>
          </a:p>
          <a:p>
            <a:pPr marL="609600" lvl="0" indent="-609600">
              <a:spcBef>
                <a:spcPct val="20000"/>
              </a:spcBef>
              <a:buFontTx/>
              <a:buChar char="•"/>
            </a:pPr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-chi: many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times, interesting parameter </a:t>
            </a:r>
            <a:r>
              <a:rPr lang="en-US" sz="2400" kern="0" dirty="0" smtClean="0">
                <a:solidFill>
                  <a:srgbClr val="FFCC00"/>
                </a:solidFill>
                <a:latin typeface="Symbol" pitchFamily="18" charset="2"/>
              </a:rPr>
              <a:t>s</a:t>
            </a:r>
            <a:r>
              <a:rPr lang="en-US" sz="2400" kern="0" baseline="30000" dirty="0" smtClean="0">
                <a:solidFill>
                  <a:srgbClr val="FFCC00"/>
                </a:solidFill>
              </a:rPr>
              <a:t>2</a:t>
            </a:r>
            <a:r>
              <a:rPr lang="en-US" sz="2400" kern="0" baseline="-25000" dirty="0" smtClean="0">
                <a:solidFill>
                  <a:srgbClr val="FFCC00"/>
                </a:solidFill>
              </a:rPr>
              <a:t>n</a:t>
            </a:r>
            <a:r>
              <a:rPr lang="en-US" sz="2400" kern="0" dirty="0" smtClean="0">
                <a:solidFill>
                  <a:srgbClr val="FFCC00"/>
                </a:solidFill>
              </a:rPr>
              <a:t>·L</a:t>
            </a:r>
          </a:p>
          <a:p>
            <a:pPr marL="627063" lvl="1" indent="-609600" algn="ctr">
              <a:spcBef>
                <a:spcPct val="20000"/>
              </a:spcBef>
            </a:pPr>
            <a:r>
              <a:rPr lang="en-US" sz="2400" dirty="0" smtClean="0">
                <a:solidFill>
                  <a:srgbClr val="92D050"/>
                </a:solidFill>
              </a:rPr>
              <a:t>E{M(x)</a:t>
            </a:r>
            <a:r>
              <a:rPr lang="en-US" sz="2400" baseline="30000" dirty="0" smtClean="0">
                <a:solidFill>
                  <a:srgbClr val="92D050"/>
                </a:solidFill>
              </a:rPr>
              <a:t>2</a:t>
            </a:r>
            <a:r>
              <a:rPr lang="en-US" sz="2400" dirty="0" smtClean="0">
                <a:solidFill>
                  <a:srgbClr val="92D050"/>
                </a:solidFill>
              </a:rPr>
              <a:t>}=A(x)</a:t>
            </a:r>
            <a:r>
              <a:rPr lang="en-US" sz="2400" baseline="30000" dirty="0" smtClean="0">
                <a:solidFill>
                  <a:srgbClr val="92D050"/>
                </a:solidFill>
              </a:rPr>
              <a:t>2</a:t>
            </a:r>
            <a:r>
              <a:rPr lang="en-US" sz="2400" dirty="0" smtClean="0">
                <a:solidFill>
                  <a:srgbClr val="92D050"/>
                </a:solidFill>
              </a:rPr>
              <a:t>+2L·</a:t>
            </a:r>
            <a:r>
              <a:rPr lang="en-US" sz="2400" dirty="0" smtClean="0">
                <a:solidFill>
                  <a:srgbClr val="92D050"/>
                </a:solidFill>
                <a:latin typeface="Symbol" pitchFamily="18" charset="2"/>
              </a:rPr>
              <a:t>s</a:t>
            </a:r>
            <a:r>
              <a:rPr lang="en-US" sz="2400" baseline="30000" dirty="0" smtClean="0">
                <a:solidFill>
                  <a:srgbClr val="92D050"/>
                </a:solidFill>
              </a:rPr>
              <a:t>2</a:t>
            </a:r>
            <a:r>
              <a:rPr lang="en-US" sz="2400" kern="0" baseline="-25000" dirty="0" smtClean="0">
                <a:solidFill>
                  <a:srgbClr val="92D050"/>
                </a:solidFill>
              </a:rPr>
              <a:t>n</a:t>
            </a:r>
            <a:r>
              <a:rPr lang="en-US" sz="2400" dirty="0" smtClean="0">
                <a:solidFill>
                  <a:srgbClr val="92D050"/>
                </a:solidFill>
              </a:rPr>
              <a:t> </a:t>
            </a:r>
          </a:p>
          <a:p>
            <a:pPr marL="627063" lvl="1" indent="-609600" algn="ctr">
              <a:spcBef>
                <a:spcPct val="20000"/>
              </a:spcBef>
            </a:pPr>
            <a:r>
              <a:rPr lang="en-US" sz="2400" dirty="0" smtClean="0">
                <a:solidFill>
                  <a:srgbClr val="92D050"/>
                </a:solidFill>
              </a:rPr>
              <a:t>SNR=A(x)/L</a:t>
            </a:r>
            <a:r>
              <a:rPr lang="en-US" sz="2400" baseline="30000" dirty="0" smtClean="0">
                <a:solidFill>
                  <a:srgbClr val="92D050"/>
                </a:solidFill>
              </a:rPr>
              <a:t>1/2</a:t>
            </a:r>
            <a:r>
              <a:rPr lang="en-US" sz="2400" dirty="0" smtClean="0">
                <a:solidFill>
                  <a:srgbClr val="92D050"/>
                </a:solidFill>
              </a:rPr>
              <a:t>·</a:t>
            </a:r>
            <a:r>
              <a:rPr lang="en-US" sz="2400" dirty="0" smtClean="0">
                <a:solidFill>
                  <a:srgbClr val="92D050"/>
                </a:solidFill>
                <a:latin typeface="Symbol" pitchFamily="18" charset="2"/>
              </a:rPr>
              <a:t>s</a:t>
            </a:r>
            <a:r>
              <a:rPr lang="en-US" sz="2400" kern="0" baseline="-25000" dirty="0" smtClean="0">
                <a:solidFill>
                  <a:srgbClr val="92D050"/>
                </a:solidFill>
              </a:rPr>
              <a:t>n</a:t>
            </a:r>
          </a:p>
          <a:p>
            <a:pPr marL="627063" lvl="1" indent="-609600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2400" kern="0" dirty="0" smtClean="0">
                <a:solidFill>
                  <a:srgbClr val="FFCC00"/>
                </a:solidFill>
                <a:latin typeface="+mn-lt"/>
              </a:rPr>
              <a:t>Usually: equivalence between L·</a:t>
            </a:r>
            <a:r>
              <a:rPr lang="en-US" sz="2400" kern="0" dirty="0" smtClean="0">
                <a:solidFill>
                  <a:srgbClr val="FFCC00"/>
                </a:solidFill>
                <a:latin typeface="Symbol" pitchFamily="18" charset="2"/>
              </a:rPr>
              <a:t>s</a:t>
            </a:r>
            <a:r>
              <a:rPr lang="en-US" sz="2400" kern="0" baseline="30000" dirty="0" smtClean="0">
                <a:solidFill>
                  <a:srgbClr val="FFCC00"/>
                </a:solidFill>
              </a:rPr>
              <a:t>2</a:t>
            </a:r>
            <a:r>
              <a:rPr lang="en-US" sz="2400" kern="0" baseline="-25000" dirty="0" smtClean="0">
                <a:solidFill>
                  <a:srgbClr val="FFCC00"/>
                </a:solidFill>
              </a:rPr>
              <a:t>n </a:t>
            </a:r>
            <a:r>
              <a:rPr lang="en-US" sz="2400" kern="0" dirty="0" smtClean="0">
                <a:solidFill>
                  <a:srgbClr val="FFCC00"/>
                </a:solidFill>
                <a:latin typeface="+mn-lt"/>
              </a:rPr>
              <a:t>(</a:t>
            </a:r>
            <a:r>
              <a:rPr lang="en-US" sz="2400" kern="0" dirty="0" err="1" smtClean="0">
                <a:solidFill>
                  <a:srgbClr val="FFCC00"/>
                </a:solidFill>
                <a:latin typeface="+mn-lt"/>
              </a:rPr>
              <a:t>nc</a:t>
            </a:r>
            <a:r>
              <a:rPr lang="en-US" sz="2400" kern="0" dirty="0" smtClean="0">
                <a:solidFill>
                  <a:srgbClr val="FFCC00"/>
                </a:solidFill>
                <a:latin typeface="+mn-lt"/>
              </a:rPr>
              <a:t>-chi) and </a:t>
            </a:r>
            <a:r>
              <a:rPr lang="en-US" sz="2400" kern="0" dirty="0" smtClean="0">
                <a:solidFill>
                  <a:srgbClr val="FFCC00"/>
                </a:solidFill>
                <a:latin typeface="Symbol" pitchFamily="18" charset="2"/>
              </a:rPr>
              <a:t>s</a:t>
            </a:r>
            <a:r>
              <a:rPr lang="en-US" sz="2400" kern="0" baseline="30000" dirty="0" smtClean="0">
                <a:solidFill>
                  <a:srgbClr val="FFCC00"/>
                </a:solidFill>
              </a:rPr>
              <a:t>2</a:t>
            </a:r>
            <a:r>
              <a:rPr lang="en-US" sz="2400" kern="0" baseline="-25000" dirty="0" smtClean="0">
                <a:solidFill>
                  <a:srgbClr val="FFCC00"/>
                </a:solidFill>
              </a:rPr>
              <a:t>n </a:t>
            </a:r>
            <a:r>
              <a:rPr lang="en-US" sz="2400" kern="0" dirty="0" smtClean="0">
                <a:solidFill>
                  <a:srgbClr val="FFCC00"/>
                </a:solidFill>
              </a:rPr>
              <a:t>(</a:t>
            </a:r>
            <a:r>
              <a:rPr lang="en-US" sz="2400" kern="0" dirty="0" err="1" smtClean="0">
                <a:solidFill>
                  <a:srgbClr val="FFCC00"/>
                </a:solidFill>
              </a:rPr>
              <a:t>Rician</a:t>
            </a:r>
            <a:r>
              <a:rPr lang="en-US" sz="2400" kern="0" dirty="0" smtClean="0">
                <a:solidFill>
                  <a:srgbClr val="FFCC00"/>
                </a:solidFill>
              </a:rPr>
              <a:t>).</a:t>
            </a:r>
            <a:endParaRPr lang="en-US" sz="2400" kern="0" dirty="0" smtClean="0">
              <a:solidFill>
                <a:srgbClr val="FFCC00"/>
              </a:solidFill>
              <a:latin typeface="+mn-lt"/>
            </a:endParaRPr>
          </a:p>
          <a:p>
            <a:pPr marL="1066800" lvl="1" indent="-609600" algn="ctr">
              <a:spcBef>
                <a:spcPct val="20000"/>
              </a:spcBef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E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3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10" name="5 Marcador de contenido" descr="europa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6" y="-1"/>
            <a:ext cx="9144000" cy="514243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3 Título"/>
          <p:cNvSpPr>
            <a:spLocks noGrp="1"/>
          </p:cNvSpPr>
          <p:nvPr>
            <p:ph type="title"/>
          </p:nvPr>
        </p:nvSpPr>
        <p:spPr bwMode="auto">
          <a:xfrm>
            <a:off x="107504" y="1923678"/>
            <a:ext cx="3214688" cy="178593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 eaLnBrk="1" hangingPunct="1"/>
            <a:r>
              <a:rPr lang="es-ES" sz="3200" dirty="0" err="1" smtClean="0">
                <a:latin typeface="Calibri" charset="0"/>
              </a:rPr>
              <a:t>Image</a:t>
            </a:r>
            <a:r>
              <a:rPr lang="es-ES" sz="3200" dirty="0" smtClean="0">
                <a:latin typeface="Calibri" charset="0"/>
              </a:rPr>
              <a:t> </a:t>
            </a:r>
            <a:r>
              <a:rPr lang="es-ES" sz="3200" dirty="0" err="1" smtClean="0">
                <a:latin typeface="Calibri" charset="0"/>
              </a:rPr>
              <a:t>Processing</a:t>
            </a:r>
            <a:r>
              <a:rPr lang="es-ES" sz="3200" dirty="0" smtClean="0">
                <a:latin typeface="Calibri" charset="0"/>
              </a:rPr>
              <a:t/>
            </a:r>
            <a:br>
              <a:rPr lang="es-ES" sz="3200" dirty="0" smtClean="0">
                <a:latin typeface="Calibri" charset="0"/>
              </a:rPr>
            </a:br>
            <a:r>
              <a:rPr lang="es-ES" sz="3200" dirty="0" err="1" smtClean="0">
                <a:latin typeface="Calibri" charset="0"/>
              </a:rPr>
              <a:t>Lab</a:t>
            </a:r>
            <a:endParaRPr lang="es-ES" sz="3200" dirty="0">
              <a:latin typeface="Calibri" charset="0"/>
            </a:endParaRPr>
          </a:p>
        </p:txBody>
      </p:sp>
      <p:sp>
        <p:nvSpPr>
          <p:cNvPr id="12" name="6 CuadroTexto"/>
          <p:cNvSpPr txBox="1"/>
          <p:nvPr/>
        </p:nvSpPr>
        <p:spPr>
          <a:xfrm>
            <a:off x="3491880" y="123478"/>
            <a:ext cx="5429250" cy="344709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 Funded in 1997, the LPI is an officially recognized research group by the </a:t>
            </a:r>
            <a:r>
              <a:rPr lang="en-US" sz="2000" dirty="0" err="1">
                <a:latin typeface="Calibri" charset="0"/>
              </a:rPr>
              <a:t>UVa</a:t>
            </a:r>
            <a:r>
              <a:rPr lang="en-US" sz="2000" dirty="0">
                <a:latin typeface="Calibri" charset="0"/>
              </a:rPr>
              <a:t> since 2005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 Its main activity falls mainly in medical image analysis and biomedical signal processing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>
                <a:latin typeface="Calibri" charset="0"/>
              </a:rPr>
              <a:t> It has captured funds by a total amount of more than 1,5 M€ from sources including several regional, national and European grant numbers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sz="2000" dirty="0" smtClean="0">
                <a:latin typeface="Calibri" charset="0"/>
              </a:rPr>
              <a:t> It </a:t>
            </a:r>
            <a:r>
              <a:rPr lang="en-US" sz="2000" dirty="0">
                <a:latin typeface="Calibri" charset="0"/>
              </a:rPr>
              <a:t>is currently constituted by 17 people, including 6 professors and 7 PhD students</a:t>
            </a:r>
          </a:p>
          <a:p>
            <a:pPr eaLnBrk="1" hangingPunct="1"/>
            <a:endParaRPr lang="es-ES" dirty="0"/>
          </a:p>
        </p:txBody>
      </p:sp>
      <p:sp>
        <p:nvSpPr>
          <p:cNvPr id="3" name="TextBox 2"/>
          <p:cNvSpPr txBox="1"/>
          <p:nvPr/>
        </p:nvSpPr>
        <p:spPr>
          <a:xfrm>
            <a:off x="3419872" y="4227934"/>
            <a:ext cx="26436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www.lpi.tel.uva.es</a:t>
            </a:r>
            <a:endParaRPr lang="en-US" sz="2400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2226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30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214282" y="428610"/>
            <a:ext cx="621997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Example: Conventional approach</a:t>
            </a:r>
            <a:endParaRPr lang="en-GB" sz="2400" dirty="0">
              <a:solidFill>
                <a:srgbClr val="FFCC00"/>
              </a:solidFill>
            </a:endParaRPr>
          </a:p>
        </p:txBody>
      </p:sp>
      <p:pic>
        <p:nvPicPr>
          <p:cNvPr id="8" name="7 Imagen" descr="Pantallazo-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82" y="1785932"/>
            <a:ext cx="4609380" cy="979947"/>
          </a:xfrm>
          <a:prstGeom prst="rect">
            <a:avLst/>
          </a:prstGeom>
        </p:spPr>
      </p:pic>
      <p:pic>
        <p:nvPicPr>
          <p:cNvPr id="9" name="8 Imagen" descr="Pantallazo-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82" y="3786196"/>
            <a:ext cx="5000660" cy="910773"/>
          </a:xfrm>
          <a:prstGeom prst="rect">
            <a:avLst/>
          </a:prstGeom>
        </p:spPr>
      </p:pic>
      <p:sp>
        <p:nvSpPr>
          <p:cNvPr id="10" name="9 CuadroTexto"/>
          <p:cNvSpPr txBox="1"/>
          <p:nvPr/>
        </p:nvSpPr>
        <p:spPr>
          <a:xfrm>
            <a:off x="5976918" y="2143122"/>
            <a:ext cx="10422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400" dirty="0" err="1" smtClean="0">
                <a:solidFill>
                  <a:srgbClr val="FFC000"/>
                </a:solidFill>
              </a:rPr>
              <a:t>Rician</a:t>
            </a:r>
            <a:endParaRPr lang="es-ES" sz="2400" dirty="0" smtClean="0">
              <a:solidFill>
                <a:srgbClr val="FFC000"/>
              </a:solidFill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6119794" y="3857634"/>
            <a:ext cx="2505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2800" dirty="0" err="1" smtClean="0">
                <a:solidFill>
                  <a:srgbClr val="FFC000"/>
                </a:solidFill>
              </a:rPr>
              <a:t>Noncentral-chi</a:t>
            </a:r>
            <a:endParaRPr lang="es-ES" sz="2800" dirty="0" smtClean="0">
              <a:solidFill>
                <a:srgbClr val="FFC000"/>
              </a:solidFill>
            </a:endParaRPr>
          </a:p>
        </p:txBody>
      </p:sp>
      <p:sp>
        <p:nvSpPr>
          <p:cNvPr id="12" name="11 Elipse"/>
          <p:cNvSpPr/>
          <p:nvPr/>
        </p:nvSpPr>
        <p:spPr>
          <a:xfrm>
            <a:off x="4333844" y="2071684"/>
            <a:ext cx="642942" cy="64294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4691034" y="4000510"/>
            <a:ext cx="642942" cy="64294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31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381000" y="357172"/>
            <a:ext cx="43540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Example: LMMSE filter</a:t>
            </a:r>
            <a:endParaRPr lang="en-GB" sz="2400" dirty="0">
              <a:solidFill>
                <a:srgbClr val="FFC000"/>
              </a:solidFill>
            </a:endParaRPr>
          </a:p>
        </p:txBody>
      </p:sp>
      <p:pic>
        <p:nvPicPr>
          <p:cNvPr id="10" name="9 Imagen" descr="Pantallazo-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4071948"/>
            <a:ext cx="3429264" cy="904705"/>
          </a:xfrm>
          <a:prstGeom prst="rect">
            <a:avLst/>
          </a:prstGeom>
        </p:spPr>
      </p:pic>
      <p:pic>
        <p:nvPicPr>
          <p:cNvPr id="11" name="10 Imagen" descr="Pantallazo-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034" y="1142990"/>
            <a:ext cx="3714776" cy="530682"/>
          </a:xfrm>
          <a:prstGeom prst="rect">
            <a:avLst/>
          </a:prstGeom>
        </p:spPr>
      </p:pic>
      <p:pic>
        <p:nvPicPr>
          <p:cNvPr id="12" name="11 Imagen" descr="Pantallazo-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034" y="1857369"/>
            <a:ext cx="2714644" cy="758503"/>
          </a:xfrm>
          <a:prstGeom prst="rect">
            <a:avLst/>
          </a:prstGeom>
        </p:spPr>
      </p:pic>
      <p:pic>
        <p:nvPicPr>
          <p:cNvPr id="13" name="12 Imagen" descr="Pantallazo-3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596" y="3048129"/>
            <a:ext cx="5078963" cy="595191"/>
          </a:xfrm>
          <a:prstGeom prst="rect">
            <a:avLst/>
          </a:prstGeom>
        </p:spPr>
      </p:pic>
      <p:sp>
        <p:nvSpPr>
          <p:cNvPr id="14" name="13 Cerrar llave"/>
          <p:cNvSpPr/>
          <p:nvPr/>
        </p:nvSpPr>
        <p:spPr>
          <a:xfrm>
            <a:off x="4714876" y="1000114"/>
            <a:ext cx="357190" cy="1857388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15" name="14 Cerrar llave"/>
          <p:cNvSpPr/>
          <p:nvPr/>
        </p:nvSpPr>
        <p:spPr>
          <a:xfrm>
            <a:off x="5786446" y="2928940"/>
            <a:ext cx="357190" cy="2143140"/>
          </a:xfrm>
          <a:prstGeom prst="rightBrace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5500694" y="1071552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C000"/>
                </a:solidFill>
              </a:rPr>
              <a:t>Rician</a:t>
            </a:r>
            <a:endParaRPr lang="es-ES" dirty="0" smtClean="0">
              <a:solidFill>
                <a:srgbClr val="FFC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6357950" y="3714758"/>
            <a:ext cx="1672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dirty="0" err="1" smtClean="0">
                <a:solidFill>
                  <a:srgbClr val="FFC000"/>
                </a:solidFill>
              </a:rPr>
              <a:t>Noncentral-chi</a:t>
            </a:r>
            <a:endParaRPr lang="es-ES" dirty="0" smtClean="0">
              <a:solidFill>
                <a:srgbClr val="FFC000"/>
              </a:solidFill>
            </a:endParaRPr>
          </a:p>
        </p:txBody>
      </p:sp>
      <p:sp>
        <p:nvSpPr>
          <p:cNvPr id="18" name="17 Elipse"/>
          <p:cNvSpPr/>
          <p:nvPr/>
        </p:nvSpPr>
        <p:spPr>
          <a:xfrm>
            <a:off x="1928794" y="1214427"/>
            <a:ext cx="35719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19" name="18 Elipse"/>
          <p:cNvSpPr/>
          <p:nvPr/>
        </p:nvSpPr>
        <p:spPr>
          <a:xfrm>
            <a:off x="1571604" y="1857369"/>
            <a:ext cx="35719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23" name="22 Elipse"/>
          <p:cNvSpPr/>
          <p:nvPr/>
        </p:nvSpPr>
        <p:spPr>
          <a:xfrm>
            <a:off x="2714612" y="1785931"/>
            <a:ext cx="357190" cy="4286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24" name="23 Elipse"/>
          <p:cNvSpPr/>
          <p:nvPr/>
        </p:nvSpPr>
        <p:spPr>
          <a:xfrm>
            <a:off x="2357422" y="3143254"/>
            <a:ext cx="428628" cy="4286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3214678" y="4143386"/>
            <a:ext cx="428628" cy="42862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26" name="25 Elipse"/>
          <p:cNvSpPr/>
          <p:nvPr/>
        </p:nvSpPr>
        <p:spPr>
          <a:xfrm>
            <a:off x="1714480" y="4143386"/>
            <a:ext cx="428628" cy="428628"/>
          </a:xfrm>
          <a:prstGeom prst="ellipse">
            <a:avLst/>
          </a:prstGeom>
          <a:noFill/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32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428610"/>
            <a:ext cx="562686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Limitation of the </a:t>
            </a:r>
            <a:r>
              <a:rPr lang="en-GB" sz="32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nc</a:t>
            </a: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-chi model:</a:t>
            </a:r>
            <a:endParaRPr lang="en-GB" sz="2400" dirty="0">
              <a:solidFill>
                <a:srgbClr val="FFCC00"/>
              </a:solidFill>
            </a:endParaRPr>
          </a:p>
        </p:txBody>
      </p:sp>
      <p:sp>
        <p:nvSpPr>
          <p:cNvPr id="8" name="Rectangle 33"/>
          <p:cNvSpPr txBox="1">
            <a:spLocks noChangeArrowheads="1"/>
          </p:cNvSpPr>
          <p:nvPr/>
        </p:nvSpPr>
        <p:spPr bwMode="auto">
          <a:xfrm>
            <a:off x="468313" y="1214428"/>
            <a:ext cx="796131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Only valid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if: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82663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 dirty="0" smtClean="0">
                <a:solidFill>
                  <a:srgbClr val="FFCC00"/>
                </a:solidFill>
                <a:latin typeface="+mn-lt"/>
              </a:rPr>
              <a:t>S</a:t>
            </a:r>
            <a:r>
              <a:rPr kumimoji="0" lang="en-US" sz="22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ame</a:t>
            </a: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variance of noise in each coil</a:t>
            </a:r>
          </a:p>
          <a:p>
            <a:pPr marL="982663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 dirty="0" smtClean="0">
                <a:solidFill>
                  <a:srgbClr val="FFCC00"/>
                </a:solidFill>
                <a:latin typeface="+mn-lt"/>
              </a:rPr>
              <a:t>No correlation between coils</a:t>
            </a:r>
          </a:p>
          <a:p>
            <a:pPr marL="982663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No</a:t>
            </a:r>
            <a:r>
              <a:rPr kumimoji="0" lang="en-US" sz="2200" b="0" i="0" u="none" strike="noStrike" kern="0" cap="none" spc="0" normalizeH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acceleration</a:t>
            </a:r>
          </a:p>
          <a:p>
            <a:pPr marL="982663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200" kern="0" baseline="0" dirty="0" smtClean="0">
                <a:solidFill>
                  <a:srgbClr val="FFCC00"/>
                </a:solidFill>
                <a:latin typeface="+mn-lt"/>
              </a:rPr>
              <a:t>Reconstruction</a:t>
            </a:r>
            <a:r>
              <a:rPr lang="en-US" sz="2200" kern="0" dirty="0" smtClean="0">
                <a:solidFill>
                  <a:srgbClr val="FFCC00"/>
                </a:solidFill>
                <a:latin typeface="+mn-lt"/>
              </a:rPr>
              <a:t> done with sum of squares</a:t>
            </a: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sz="2200" kern="0" dirty="0" smtClean="0">
                <a:solidFill>
                  <a:srgbClr val="FFCC00"/>
                </a:solidFill>
                <a:latin typeface="+mn-lt"/>
              </a:rPr>
              <a:t>Real acquisitions.</a:t>
            </a:r>
          </a:p>
          <a:p>
            <a:pPr marL="982663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Correlated, different variances</a:t>
            </a:r>
          </a:p>
          <a:p>
            <a:pPr marL="982663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kern="0" dirty="0" smtClean="0">
                <a:solidFill>
                  <a:srgbClr val="FFCC00"/>
                </a:solidFill>
                <a:latin typeface="+mn-lt"/>
              </a:rPr>
              <a:t>Accelerated</a:t>
            </a:r>
          </a:p>
          <a:p>
            <a:pPr marL="982663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Reconstructed with different methods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2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ES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33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57158" y="285734"/>
            <a:ext cx="353487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28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Effect of Correlations</a:t>
            </a:r>
            <a:endParaRPr lang="en-GB" sz="2000" dirty="0">
              <a:solidFill>
                <a:srgbClr val="FFC000"/>
              </a:solidFill>
            </a:endParaRPr>
          </a:p>
        </p:txBody>
      </p:sp>
      <p:pic>
        <p:nvPicPr>
          <p:cNvPr id="8" name="Picture 9" descr="fan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2285998"/>
            <a:ext cx="1219200" cy="1219200"/>
          </a:xfrm>
          <a:prstGeom prst="rect">
            <a:avLst/>
          </a:prstGeom>
          <a:noFill/>
        </p:spPr>
      </p:pic>
      <p:pic>
        <p:nvPicPr>
          <p:cNvPr id="9" name="Picture 11" descr="fan2"/>
          <p:cNvPicPr preferRelativeResize="0"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1670" y="3714758"/>
            <a:ext cx="1219200" cy="1219200"/>
          </a:xfrm>
          <a:prstGeom prst="rect">
            <a:avLst/>
          </a:prstGeom>
          <a:noFill/>
        </p:spPr>
      </p:pic>
      <p:pic>
        <p:nvPicPr>
          <p:cNvPr id="10" name="Picture 13" descr="fan4"/>
          <p:cNvPicPr preferRelativeResize="0"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86116" y="2285998"/>
            <a:ext cx="1219200" cy="1219200"/>
          </a:xfrm>
          <a:prstGeom prst="rect">
            <a:avLst/>
          </a:prstGeom>
          <a:noFill/>
        </p:spPr>
      </p:pic>
      <p:pic>
        <p:nvPicPr>
          <p:cNvPr id="11" name="Picture 15" descr="fan6"/>
          <p:cNvPicPr preferRelativeResize="0"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71670" y="928676"/>
            <a:ext cx="1219200" cy="1219200"/>
          </a:xfrm>
          <a:prstGeom prst="rect">
            <a:avLst/>
          </a:prstGeom>
          <a:noFill/>
        </p:spPr>
      </p:pic>
      <p:pic>
        <p:nvPicPr>
          <p:cNvPr id="12" name="Picture 9" descr="fan8"/>
          <p:cNvPicPr preferRelativeResize="0"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2285998"/>
            <a:ext cx="1219200" cy="1219200"/>
          </a:xfrm>
          <a:prstGeom prst="rect">
            <a:avLst/>
          </a:prstGeom>
          <a:noFill/>
        </p:spPr>
      </p:pic>
      <p:sp>
        <p:nvSpPr>
          <p:cNvPr id="13" name="12 Arco"/>
          <p:cNvSpPr/>
          <p:nvPr/>
        </p:nvSpPr>
        <p:spPr>
          <a:xfrm rot="-5400000">
            <a:off x="1035819" y="1393023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14" name="13 Arco"/>
          <p:cNvSpPr/>
          <p:nvPr/>
        </p:nvSpPr>
        <p:spPr>
          <a:xfrm>
            <a:off x="2571736" y="1428742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15" name="14 Arco"/>
          <p:cNvSpPr/>
          <p:nvPr/>
        </p:nvSpPr>
        <p:spPr>
          <a:xfrm rot="-10800000">
            <a:off x="1071538" y="2928940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16" name="15 Arco"/>
          <p:cNvSpPr/>
          <p:nvPr/>
        </p:nvSpPr>
        <p:spPr>
          <a:xfrm rot="5400000">
            <a:off x="2607455" y="2821783"/>
            <a:ext cx="1785950" cy="1571636"/>
          </a:xfrm>
          <a:prstGeom prst="arc">
            <a:avLst/>
          </a:prstGeom>
          <a:ln w="190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C000"/>
              </a:solidFill>
            </a:endParaRPr>
          </a:p>
        </p:txBody>
      </p:sp>
      <p:sp>
        <p:nvSpPr>
          <p:cNvPr id="17" name="16 CuadroTexto"/>
          <p:cNvSpPr txBox="1"/>
          <p:nvPr/>
        </p:nvSpPr>
        <p:spPr>
          <a:xfrm>
            <a:off x="2357422" y="2143122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8" name="17 CuadroTexto"/>
          <p:cNvSpPr txBox="1"/>
          <p:nvPr/>
        </p:nvSpPr>
        <p:spPr>
          <a:xfrm>
            <a:off x="3500430" y="3500444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2285984" y="3354179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142976" y="3500444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s</a:t>
            </a:r>
            <a:r>
              <a:rPr lang="es-ES" baseline="30000" dirty="0" smtClean="0">
                <a:solidFill>
                  <a:srgbClr val="FFC000"/>
                </a:solidFill>
                <a:latin typeface="Symbol" pitchFamily="18" charset="2"/>
              </a:rPr>
              <a:t>2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2" name="21 CuadroTexto"/>
          <p:cNvSpPr txBox="1"/>
          <p:nvPr/>
        </p:nvSpPr>
        <p:spPr>
          <a:xfrm>
            <a:off x="3786182" y="1142990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928662" y="1214428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928662" y="4143386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34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3929058" y="4143386"/>
            <a:ext cx="5886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solidFill>
                  <a:srgbClr val="FFC000"/>
                </a:solidFill>
                <a:latin typeface="Symbol" pitchFamily="18" charset="2"/>
              </a:rPr>
              <a:t>r</a:t>
            </a:r>
            <a:r>
              <a:rPr lang="es-ES" baseline="-25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endParaRPr lang="es-ES" dirty="0">
              <a:solidFill>
                <a:srgbClr val="FFC000"/>
              </a:solidFill>
            </a:endParaRPr>
          </a:p>
        </p:txBody>
      </p:sp>
      <p:graphicFrame>
        <p:nvGraphicFramePr>
          <p:cNvPr id="26" name="25 Objeto"/>
          <p:cNvGraphicFramePr>
            <a:graphicFrameLocks noChangeAspect="1"/>
          </p:cNvGraphicFramePr>
          <p:nvPr/>
        </p:nvGraphicFramePr>
        <p:xfrm>
          <a:off x="5143504" y="500048"/>
          <a:ext cx="2508248" cy="1428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Ecuación" r:id="rId8" imgW="1650960" imgH="939600" progId="Equation.3">
                  <p:embed/>
                </p:oleObj>
              </mc:Choice>
              <mc:Fallback>
                <p:oleObj name="Ecuación" r:id="rId8" imgW="1650960" imgH="939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43504" y="500048"/>
                        <a:ext cx="2508248" cy="142874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26 Conector recto de flecha"/>
          <p:cNvCxnSpPr/>
          <p:nvPr/>
        </p:nvCxnSpPr>
        <p:spPr>
          <a:xfrm>
            <a:off x="4643438" y="3070228"/>
            <a:ext cx="1785950" cy="1588"/>
          </a:xfrm>
          <a:prstGeom prst="straightConnector1">
            <a:avLst/>
          </a:prstGeom>
          <a:ln w="158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27 CuadroTexto"/>
          <p:cNvSpPr txBox="1"/>
          <p:nvPr/>
        </p:nvSpPr>
        <p:spPr>
          <a:xfrm>
            <a:off x="4643438" y="2500312"/>
            <a:ext cx="1838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solidFill>
                  <a:srgbClr val="FFC000"/>
                </a:solidFill>
              </a:rPr>
              <a:t>Sum</a:t>
            </a:r>
            <a:r>
              <a:rPr lang="es-ES" dirty="0" smtClean="0">
                <a:solidFill>
                  <a:srgbClr val="FFC000"/>
                </a:solidFill>
              </a:rPr>
              <a:t> of </a:t>
            </a:r>
            <a:r>
              <a:rPr lang="es-ES" dirty="0" err="1" smtClean="0">
                <a:solidFill>
                  <a:srgbClr val="FFC000"/>
                </a:solidFill>
              </a:rPr>
              <a:t>Squares</a:t>
            </a:r>
            <a:endParaRPr lang="es-ES" dirty="0">
              <a:solidFill>
                <a:srgbClr val="FFC000"/>
              </a:solidFill>
            </a:endParaRPr>
          </a:p>
        </p:txBody>
      </p:sp>
      <p:pic>
        <p:nvPicPr>
          <p:cNvPr id="29" name="Picture 17" descr="sos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6786578" y="2214560"/>
            <a:ext cx="1714512" cy="1714512"/>
          </a:xfrm>
          <a:prstGeom prst="rect">
            <a:avLst/>
          </a:prstGeom>
          <a:noFill/>
        </p:spPr>
      </p:pic>
      <p:sp>
        <p:nvSpPr>
          <p:cNvPr id="30" name="29 CuadroTexto"/>
          <p:cNvSpPr txBox="1"/>
          <p:nvPr/>
        </p:nvSpPr>
        <p:spPr>
          <a:xfrm>
            <a:off x="4795838" y="4071948"/>
            <a:ext cx="320518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dirty="0" err="1" smtClean="0">
                <a:solidFill>
                  <a:srgbClr val="FFC000"/>
                </a:solidFill>
              </a:rPr>
              <a:t>Nc-chi</a:t>
            </a:r>
            <a:r>
              <a:rPr lang="es-ES" sz="2800" dirty="0" smtClean="0">
                <a:solidFill>
                  <a:srgbClr val="FFC000"/>
                </a:solidFill>
              </a:rPr>
              <a:t> no </a:t>
            </a:r>
            <a:r>
              <a:rPr lang="es-ES" sz="2800" dirty="0" err="1" smtClean="0">
                <a:solidFill>
                  <a:srgbClr val="FFC000"/>
                </a:solidFill>
              </a:rPr>
              <a:t>longer</a:t>
            </a:r>
            <a:r>
              <a:rPr lang="es-ES" sz="2800" dirty="0" smtClean="0">
                <a:solidFill>
                  <a:srgbClr val="FFC000"/>
                </a:solidFill>
              </a:rPr>
              <a:t> </a:t>
            </a:r>
            <a:r>
              <a:rPr lang="es-ES" sz="2800" dirty="0" err="1" smtClean="0">
                <a:solidFill>
                  <a:srgbClr val="FFC000"/>
                </a:solidFill>
              </a:rPr>
              <a:t>valid</a:t>
            </a:r>
            <a:r>
              <a:rPr lang="es-ES" sz="2800" dirty="0" smtClean="0">
                <a:solidFill>
                  <a:srgbClr val="FFC000"/>
                </a:solidFill>
              </a:rPr>
              <a:t>!!!</a:t>
            </a:r>
            <a:endParaRPr lang="es-ES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34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2" name="Picture 1" descr="complete_multicoi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1510"/>
            <a:ext cx="8328690" cy="4608512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35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3" name="Picture 2" descr="mapas_smf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11510"/>
            <a:ext cx="9036496" cy="2071927"/>
          </a:xfrm>
          <a:prstGeom prst="rect">
            <a:avLst/>
          </a:prstGeom>
        </p:spPr>
      </p:pic>
      <p:pic>
        <p:nvPicPr>
          <p:cNvPr id="4" name="Picture 3" descr="ejemplo_nc_chi_corr_02_10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6" y="2762388"/>
            <a:ext cx="8964488" cy="232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741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55776" y="1851670"/>
            <a:ext cx="387477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4- Simplified models</a:t>
            </a:r>
            <a:endParaRPr lang="en-GB" sz="24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37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381000" y="428610"/>
            <a:ext cx="35108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Simplified models:</a:t>
            </a:r>
            <a:endParaRPr lang="en-GB" sz="2400" dirty="0">
              <a:solidFill>
                <a:srgbClr val="FFCC00"/>
              </a:solidFill>
            </a:endParaRPr>
          </a:p>
        </p:txBody>
      </p:sp>
      <p:sp>
        <p:nvSpPr>
          <p:cNvPr id="9" name="Rectangle 33"/>
          <p:cNvSpPr txBox="1">
            <a:spLocks noChangeArrowheads="1"/>
          </p:cNvSpPr>
          <p:nvPr/>
        </p:nvSpPr>
        <p:spPr bwMode="auto">
          <a:xfrm>
            <a:off x="468313" y="1142990"/>
            <a:ext cx="7961312" cy="267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Rician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and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-chi models for high SNR (usually SNR&gt;3) can be assumed Gaussian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_tradnl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Rician</a:t>
            </a:r>
            <a:r>
              <a:rPr kumimoji="0" lang="es-ES_tradnl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</a:p>
          <a:p>
            <a:pPr marL="609600" marR="0" lvl="0" indent="-6096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s-ES_tradnl" sz="2800" kern="0" dirty="0" smtClean="0">
                <a:solidFill>
                  <a:srgbClr val="FFCC00"/>
                </a:solidFill>
                <a:latin typeface="+mn-lt"/>
              </a:rPr>
              <a:t>M(x)</a:t>
            </a:r>
            <a:r>
              <a:rPr lang="es-ES_tradnl" sz="2800" kern="0" dirty="0" smtClean="0">
                <a:solidFill>
                  <a:srgbClr val="FFCC00"/>
                </a:solidFill>
                <a:latin typeface="+mn-lt"/>
                <a:sym typeface="Mathematica3"/>
              </a:rPr>
              <a:t>≈A(x)+</a:t>
            </a:r>
            <a:r>
              <a:rPr lang="es-ES_tradnl" sz="2800" kern="0" dirty="0" err="1" smtClean="0">
                <a:solidFill>
                  <a:srgbClr val="FFCC00"/>
                </a:solidFill>
                <a:latin typeface="+mn-lt"/>
                <a:sym typeface="Mathematica3"/>
              </a:rPr>
              <a:t>n</a:t>
            </a:r>
            <a:r>
              <a:rPr lang="es-ES_tradnl" sz="2800" kern="0" baseline="-25000" dirty="0" err="1" smtClean="0">
                <a:solidFill>
                  <a:srgbClr val="FFCC00"/>
                </a:solidFill>
                <a:latin typeface="+mn-lt"/>
                <a:sym typeface="Mathematica3"/>
              </a:rPr>
              <a:t>r</a:t>
            </a:r>
            <a:r>
              <a:rPr lang="es-ES_tradnl" sz="2800" kern="0" dirty="0" smtClean="0">
                <a:solidFill>
                  <a:srgbClr val="FFCC00"/>
                </a:solidFill>
                <a:latin typeface="+mn-lt"/>
                <a:sym typeface="Mathematica3"/>
              </a:rPr>
              <a:t>(</a:t>
            </a:r>
            <a:r>
              <a:rPr lang="es-ES_tradnl" sz="2800" kern="0" dirty="0" smtClean="0">
                <a:solidFill>
                  <a:srgbClr val="FFCC00"/>
                </a:solidFill>
                <a:latin typeface="Symbol" pitchFamily="18" charset="2"/>
                <a:sym typeface="Mathematica3"/>
              </a:rPr>
              <a:t>s</a:t>
            </a:r>
            <a:r>
              <a:rPr lang="es-ES_tradnl" sz="2800" kern="0" baseline="-25000" dirty="0" smtClean="0">
                <a:solidFill>
                  <a:srgbClr val="FFCC00"/>
                </a:solidFill>
                <a:latin typeface="+mn-lt"/>
                <a:sym typeface="Mathematica3"/>
              </a:rPr>
              <a:t>n</a:t>
            </a:r>
            <a:r>
              <a:rPr lang="es-ES_tradnl" sz="2800" kern="0" baseline="30000" dirty="0" smtClean="0">
                <a:solidFill>
                  <a:srgbClr val="FFCC00"/>
                </a:solidFill>
                <a:latin typeface="+mn-lt"/>
                <a:sym typeface="Mathematica3"/>
              </a:rPr>
              <a:t>2</a:t>
            </a:r>
            <a:r>
              <a:rPr lang="es-ES_tradnl" sz="2800" kern="0" dirty="0" smtClean="0">
                <a:solidFill>
                  <a:srgbClr val="FFCC00"/>
                </a:solidFill>
                <a:latin typeface="+mn-lt"/>
                <a:sym typeface="Mathematica3"/>
              </a:rPr>
              <a:t>)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r>
              <a:rPr lang="es-ES_tradnl" sz="2800" kern="0" dirty="0" err="1" smtClean="0">
                <a:solidFill>
                  <a:srgbClr val="FFCC00"/>
                </a:solidFill>
                <a:latin typeface="+mn-lt"/>
                <a:sym typeface="Mathematica3"/>
              </a:rPr>
              <a:t>Nc-chi</a:t>
            </a:r>
            <a:r>
              <a:rPr lang="es-ES_tradnl" sz="2800" kern="0" dirty="0" smtClean="0">
                <a:solidFill>
                  <a:srgbClr val="FFCC00"/>
                </a:solidFill>
                <a:latin typeface="+mn-lt"/>
                <a:sym typeface="Mathematica3"/>
              </a:rPr>
              <a:t>:</a:t>
            </a:r>
          </a:p>
          <a:p>
            <a:pPr marL="609600" lvl="0" indent="-609600" algn="ctr">
              <a:spcBef>
                <a:spcPct val="20000"/>
              </a:spcBef>
            </a:pPr>
            <a:r>
              <a:rPr lang="es-ES_tradnl" sz="2800" kern="0" dirty="0" smtClean="0">
                <a:solidFill>
                  <a:srgbClr val="FFCC00"/>
                </a:solidFill>
              </a:rPr>
              <a:t>M</a:t>
            </a:r>
            <a:r>
              <a:rPr lang="es-ES_tradnl" sz="2800" kern="0" baseline="-25000" dirty="0" smtClean="0">
                <a:solidFill>
                  <a:srgbClr val="FFCC00"/>
                </a:solidFill>
                <a:sym typeface="Mathematica3"/>
              </a:rPr>
              <a:t>L</a:t>
            </a:r>
            <a:r>
              <a:rPr lang="es-ES_tradnl" sz="2800" kern="0" dirty="0" smtClean="0">
                <a:solidFill>
                  <a:srgbClr val="FFCC00"/>
                </a:solidFill>
              </a:rPr>
              <a:t>(x)</a:t>
            </a:r>
            <a:r>
              <a:rPr lang="es-ES_tradnl" sz="2800" kern="0" dirty="0">
                <a:solidFill>
                  <a:srgbClr val="FFCC00"/>
                </a:solidFill>
                <a:sym typeface="Mathematica3"/>
              </a:rPr>
              <a:t> ≈</a:t>
            </a:r>
            <a:r>
              <a:rPr lang="es-ES_tradnl" sz="2800" kern="0" dirty="0" smtClean="0">
                <a:solidFill>
                  <a:srgbClr val="FFCC00"/>
                </a:solidFill>
                <a:sym typeface="Mathematica3"/>
              </a:rPr>
              <a:t>A</a:t>
            </a:r>
            <a:r>
              <a:rPr lang="es-ES_tradnl" sz="2800" kern="0" baseline="-25000" dirty="0" smtClean="0">
                <a:solidFill>
                  <a:srgbClr val="FFCC00"/>
                </a:solidFill>
                <a:sym typeface="Mathematica3"/>
              </a:rPr>
              <a:t>T</a:t>
            </a:r>
            <a:r>
              <a:rPr lang="es-ES_tradnl" sz="2800" kern="0" dirty="0" smtClean="0">
                <a:solidFill>
                  <a:srgbClr val="FFCC00"/>
                </a:solidFill>
                <a:sym typeface="Mathematica3"/>
              </a:rPr>
              <a:t>(x)+</a:t>
            </a:r>
            <a:r>
              <a:rPr lang="es-ES_tradnl" sz="2800" kern="0" dirty="0" err="1" smtClean="0">
                <a:solidFill>
                  <a:srgbClr val="FFCC00"/>
                </a:solidFill>
                <a:sym typeface="Mathematica3"/>
              </a:rPr>
              <a:t>n</a:t>
            </a:r>
            <a:r>
              <a:rPr lang="es-ES_tradnl" sz="2800" kern="0" baseline="-25000" dirty="0" err="1" smtClean="0">
                <a:solidFill>
                  <a:srgbClr val="FFCC00"/>
                </a:solidFill>
                <a:sym typeface="Mathematica3"/>
              </a:rPr>
              <a:t>r</a:t>
            </a:r>
            <a:r>
              <a:rPr lang="es-ES_tradnl" sz="2800" kern="0" dirty="0" smtClean="0">
                <a:solidFill>
                  <a:srgbClr val="FFCC00"/>
                </a:solidFill>
                <a:sym typeface="Mathematica3"/>
              </a:rPr>
              <a:t>(</a:t>
            </a:r>
            <a:r>
              <a:rPr lang="es-ES_tradnl" sz="2800" kern="0" dirty="0" smtClean="0">
                <a:solidFill>
                  <a:srgbClr val="FFCC00"/>
                </a:solidFill>
                <a:latin typeface="Symbol" pitchFamily="18" charset="2"/>
                <a:sym typeface="Mathematica3"/>
              </a:rPr>
              <a:t>s</a:t>
            </a:r>
            <a:r>
              <a:rPr lang="es-ES_tradnl" sz="2800" kern="0" baseline="-25000" dirty="0" smtClean="0">
                <a:solidFill>
                  <a:srgbClr val="FFCC00"/>
                </a:solidFill>
                <a:sym typeface="Mathematica3"/>
              </a:rPr>
              <a:t>T</a:t>
            </a:r>
            <a:r>
              <a:rPr lang="es-ES_tradnl" sz="2800" kern="0" baseline="30000" dirty="0" smtClean="0">
                <a:solidFill>
                  <a:srgbClr val="FFCC00"/>
                </a:solidFill>
                <a:sym typeface="Mathematica3"/>
              </a:rPr>
              <a:t>2</a:t>
            </a:r>
            <a:r>
              <a:rPr lang="es-ES_tradnl" sz="2800" kern="0" dirty="0" smtClean="0">
                <a:solidFill>
                  <a:srgbClr val="FFCC00"/>
                </a:solidFill>
                <a:sym typeface="Mathematica3"/>
              </a:rPr>
              <a:t>)</a:t>
            </a:r>
          </a:p>
          <a:p>
            <a:pPr marL="609600" lvl="0" indent="-609600">
              <a:spcBef>
                <a:spcPct val="20000"/>
              </a:spcBef>
              <a:buFont typeface="Arial" pitchFamily="34" charset="0"/>
              <a:buChar char="•"/>
            </a:pPr>
            <a:r>
              <a:rPr lang="es-ES_tradnl" sz="2800" kern="0" dirty="0" err="1" smtClean="0">
                <a:solidFill>
                  <a:srgbClr val="FFCC00"/>
                </a:solidFill>
                <a:sym typeface="Mathematica3"/>
              </a:rPr>
              <a:t>If</a:t>
            </a:r>
            <a:r>
              <a:rPr lang="es-ES_tradnl" sz="2800" kern="0" dirty="0" smtClean="0">
                <a:solidFill>
                  <a:srgbClr val="FFCC00"/>
                </a:solidFill>
                <a:sym typeface="Mathematica3"/>
              </a:rPr>
              <a:t> </a:t>
            </a:r>
            <a:r>
              <a:rPr lang="es-ES_tradnl" sz="2800" kern="0" dirty="0" err="1" smtClean="0">
                <a:solidFill>
                  <a:srgbClr val="FFCC00"/>
                </a:solidFill>
                <a:sym typeface="Mathematica3"/>
              </a:rPr>
              <a:t>correlations</a:t>
            </a:r>
            <a:r>
              <a:rPr lang="es-ES_tradnl" sz="2800" kern="0" dirty="0" smtClean="0">
                <a:solidFill>
                  <a:srgbClr val="FFCC00"/>
                </a:solidFill>
                <a:sym typeface="Mathematica3"/>
              </a:rPr>
              <a:t> </a:t>
            </a:r>
            <a:r>
              <a:rPr lang="es-ES_tradnl" sz="2800" kern="0" dirty="0" err="1" smtClean="0">
                <a:solidFill>
                  <a:srgbClr val="FFCC00"/>
                </a:solidFill>
                <a:sym typeface="Mathematica3"/>
              </a:rPr>
              <a:t>considered</a:t>
            </a:r>
            <a:r>
              <a:rPr lang="es-ES_tradnl" sz="2800" kern="0" dirty="0" smtClean="0">
                <a:solidFill>
                  <a:srgbClr val="FFCC00"/>
                </a:solidFill>
                <a:sym typeface="Mathematica3"/>
              </a:rPr>
              <a:t>: </a:t>
            </a:r>
            <a:r>
              <a:rPr lang="es-ES_tradnl" sz="2800" kern="0" dirty="0" err="1" smtClean="0">
                <a:solidFill>
                  <a:srgbClr val="FFCC00"/>
                </a:solidFill>
                <a:latin typeface="Symbol" pitchFamily="18" charset="2"/>
                <a:sym typeface="Mathematica3"/>
              </a:rPr>
              <a:t>s</a:t>
            </a:r>
            <a:r>
              <a:rPr lang="es-ES_tradnl" sz="2800" kern="0" baseline="-25000" dirty="0" err="1" smtClean="0">
                <a:solidFill>
                  <a:srgbClr val="FFCC00"/>
                </a:solidFill>
                <a:sym typeface="Mathematica3"/>
              </a:rPr>
              <a:t>T</a:t>
            </a:r>
            <a:r>
              <a:rPr lang="es-ES_tradnl" sz="2800" kern="0" baseline="-25000" dirty="0" smtClean="0">
                <a:solidFill>
                  <a:srgbClr val="FFCC00"/>
                </a:solidFill>
                <a:sym typeface="Mathematica3"/>
              </a:rPr>
              <a:t> </a:t>
            </a:r>
            <a:r>
              <a:rPr lang="es-ES_tradnl" sz="2800" kern="0" dirty="0" smtClean="0">
                <a:solidFill>
                  <a:srgbClr val="FFCC00"/>
                </a:solidFill>
                <a:latin typeface="Symbol" pitchFamily="18" charset="2"/>
                <a:sym typeface="Mathematica3"/>
              </a:rPr>
              <a:t>= </a:t>
            </a:r>
            <a:r>
              <a:rPr lang="es-ES_tradnl" sz="2800" kern="0" dirty="0" err="1" smtClean="0">
                <a:solidFill>
                  <a:srgbClr val="FFCC00"/>
                </a:solidFill>
                <a:latin typeface="Symbol" pitchFamily="18" charset="2"/>
                <a:sym typeface="Mathematica3"/>
              </a:rPr>
              <a:t>s</a:t>
            </a:r>
            <a:r>
              <a:rPr lang="es-ES_tradnl" sz="2800" kern="0" baseline="-25000" dirty="0" err="1" smtClean="0">
                <a:solidFill>
                  <a:srgbClr val="FFCC00"/>
                </a:solidFill>
                <a:sym typeface="Mathematica3"/>
              </a:rPr>
              <a:t>T</a:t>
            </a:r>
            <a:r>
              <a:rPr lang="es-ES_tradnl" sz="2800" kern="0" dirty="0" smtClean="0">
                <a:solidFill>
                  <a:srgbClr val="FFCC00"/>
                </a:solidFill>
                <a:sym typeface="Mathematica3"/>
              </a:rPr>
              <a:t>(x)</a:t>
            </a:r>
          </a:p>
          <a:p>
            <a:pPr marL="609600" indent="-609600">
              <a:spcBef>
                <a:spcPct val="20000"/>
              </a:spcBef>
              <a:buFontTx/>
              <a:buChar char="•"/>
            </a:pPr>
            <a:endParaRPr lang="es-ES_tradnl" sz="2800" kern="0" dirty="0" smtClean="0">
              <a:solidFill>
                <a:srgbClr val="FFCC00"/>
              </a:solidFill>
              <a:latin typeface="+mn-lt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E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555776" y="1851670"/>
            <a:ext cx="36006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5- Parallel Imaging</a:t>
            </a:r>
            <a:endParaRPr lang="en-GB" sz="2400" dirty="0">
              <a:solidFill>
                <a:srgbClr val="FFCC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39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7583361" y="555526"/>
            <a:ext cx="116510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err="1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pMRI</a:t>
            </a:r>
            <a:endParaRPr lang="en-GB" sz="2400" dirty="0">
              <a:solidFill>
                <a:srgbClr val="FFCC00"/>
              </a:solidFill>
            </a:endParaRPr>
          </a:p>
        </p:txBody>
      </p:sp>
      <p:pic>
        <p:nvPicPr>
          <p:cNvPr id="2" name="Picture 1" descr="complete_pMRI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83518"/>
            <a:ext cx="6984776" cy="4341777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35914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524752" y="71420"/>
            <a:ext cx="159530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>
                <a:solidFill>
                  <a:srgbClr val="FFCC00"/>
                </a:solidFill>
                <a:latin typeface="Times New Roman" pitchFamily="18" charset="0"/>
              </a:rPr>
              <a:t>Parallel Imaging</a:t>
            </a: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343775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4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10" name="9 Imagen" descr="mri20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28646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3528" y="5596086"/>
            <a:ext cx="3522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cap="small" dirty="0" smtClean="0">
                <a:solidFill>
                  <a:schemeClr val="bg1"/>
                </a:solidFill>
                <a:effectLst>
                  <a:outerShdw blurRad="41275" dist="50800" dir="2700000" algn="tl" rotWithShape="0">
                    <a:srgbClr val="000000">
                      <a:alpha val="85000"/>
                    </a:srgbClr>
                  </a:outerShdw>
                </a:effectLst>
              </a:rPr>
              <a:t>Noise in MRI</a:t>
            </a:r>
            <a:endParaRPr lang="en-US" sz="4000" cap="small" dirty="0">
              <a:solidFill>
                <a:schemeClr val="bg1"/>
              </a:solidFill>
              <a:effectLst>
                <a:outerShdw blurRad="41275" dist="50800" dir="2700000" algn="tl" rotWithShape="0">
                  <a:srgbClr val="000000">
                    <a:alpha val="85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4659982"/>
            <a:ext cx="19462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Noise in MRI</a:t>
            </a:r>
            <a:endParaRPr lang="en-US" sz="2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40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24" name="Text Box 5"/>
          <p:cNvSpPr txBox="1">
            <a:spLocks noChangeArrowheads="1"/>
          </p:cNvSpPr>
          <p:nvPr/>
        </p:nvSpPr>
        <p:spPr bwMode="auto">
          <a:xfrm>
            <a:off x="7244600" y="428610"/>
            <a:ext cx="157587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SENSE</a:t>
            </a:r>
            <a:endParaRPr lang="en-GB" sz="2400" dirty="0">
              <a:solidFill>
                <a:srgbClr val="FFCC00"/>
              </a:solidFill>
            </a:endParaRPr>
          </a:p>
        </p:txBody>
      </p:sp>
      <p:pic>
        <p:nvPicPr>
          <p:cNvPr id="2" name="Picture 1" descr="sense_noi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83518"/>
            <a:ext cx="6829893" cy="4248472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41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2" name="Picture 1" descr="maps_sen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83518"/>
            <a:ext cx="7200800" cy="2169142"/>
          </a:xfrm>
          <a:prstGeom prst="rect">
            <a:avLst/>
          </a:prstGeom>
        </p:spPr>
      </p:pic>
      <p:pic>
        <p:nvPicPr>
          <p:cNvPr id="3" name="Picture 2" descr="maps_sense_mas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787774"/>
            <a:ext cx="7087267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822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42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4" name="Picture 3" descr="evolucion_sense_8coil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7534"/>
            <a:ext cx="9144000" cy="2102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945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43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259115" y="428610"/>
            <a:ext cx="1864613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GRAPPA</a:t>
            </a:r>
            <a:endParaRPr lang="en-GB" sz="2400" dirty="0">
              <a:solidFill>
                <a:srgbClr val="FFCC00"/>
              </a:solidFill>
            </a:endParaRPr>
          </a:p>
        </p:txBody>
      </p:sp>
      <p:pic>
        <p:nvPicPr>
          <p:cNvPr id="2" name="Picture 1" descr="grappa_nois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11510"/>
            <a:ext cx="5400600" cy="4696385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44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2" name="Picture 1" descr="s2eff_grap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11510"/>
            <a:ext cx="7992888" cy="469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42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45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8" name="Picture 7" descr="s2_grappa_coil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3518"/>
            <a:ext cx="8896547" cy="432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597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46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1" name="Text Box 32"/>
          <p:cNvSpPr txBox="1">
            <a:spLocks noChangeArrowheads="1"/>
          </p:cNvSpPr>
          <p:nvPr/>
        </p:nvSpPr>
        <p:spPr bwMode="auto">
          <a:xfrm>
            <a:off x="3616325" y="604203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6987" t="52187" r="8639" b="14975"/>
          <a:stretch/>
        </p:blipFill>
        <p:spPr>
          <a:xfrm>
            <a:off x="683568" y="483518"/>
            <a:ext cx="7442200" cy="4394200"/>
          </a:xfrm>
          <a:prstGeom prst="rect">
            <a:avLst/>
          </a:prstGeom>
          <a:solidFill>
            <a:srgbClr val="FFFFFF"/>
          </a:soli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47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1000" y="500048"/>
            <a:ext cx="267012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Final remarks</a:t>
            </a:r>
            <a:endParaRPr lang="en-GB" sz="2400" dirty="0">
              <a:solidFill>
                <a:srgbClr val="FFCC00"/>
              </a:solidFill>
            </a:endParaRPr>
          </a:p>
        </p:txBody>
      </p:sp>
      <p:sp>
        <p:nvSpPr>
          <p:cNvPr id="11" name="Rectangle 33"/>
          <p:cNvSpPr txBox="1">
            <a:spLocks noChangeArrowheads="1"/>
          </p:cNvSpPr>
          <p:nvPr/>
        </p:nvSpPr>
        <p:spPr bwMode="auto">
          <a:xfrm>
            <a:off x="468313" y="1214428"/>
            <a:ext cx="7961312" cy="357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Statistical modeling: useful!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solidFill>
                  <a:srgbClr val="FFCC00"/>
                </a:solidFill>
                <a:latin typeface="+mn-lt"/>
              </a:rPr>
              <a:t>Stationary </a:t>
            </a:r>
            <a:r>
              <a:rPr lang="en-US" sz="2800" kern="0" dirty="0" err="1" smtClean="0">
                <a:solidFill>
                  <a:srgbClr val="FFCC00"/>
                </a:solidFill>
                <a:latin typeface="+mn-lt"/>
              </a:rPr>
              <a:t>Rician</a:t>
            </a:r>
            <a:r>
              <a:rPr lang="en-US" sz="2800" kern="0" dirty="0" smtClean="0">
                <a:solidFill>
                  <a:srgbClr val="FFCC00"/>
                </a:solidFill>
                <a:latin typeface="+mn-lt"/>
              </a:rPr>
              <a:t> model: not the only model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Stationarity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important issue</a:t>
            </a: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solidFill>
                  <a:srgbClr val="FFCC00"/>
                </a:solidFill>
                <a:latin typeface="+mn-lt"/>
              </a:rPr>
              <a:t>(Unknown) processes in the scanner change the model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800" kern="0" dirty="0" smtClean="0">
                <a:solidFill>
                  <a:srgbClr val="FFCC00"/>
                </a:solidFill>
                <a:latin typeface="+mn-lt"/>
              </a:rPr>
              <a:t>Consider simplifications: Gaussian model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FFCC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09600" marR="0" lvl="0" indent="-6096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ES" sz="20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27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1KyauJof-L._SX330_BO1,204,203,200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0000">
            <a:off x="848789" y="-555"/>
            <a:ext cx="3422128" cy="5143500"/>
          </a:xfrm>
          <a:prstGeom prst="rect">
            <a:avLst/>
          </a:prstGeom>
          <a:effectLst>
            <a:outerShdw blurRad="101600" dist="38100" dir="1860000" sx="102000" sy="102000" algn="tl" rotWithShape="0">
              <a:srgbClr val="000000">
                <a:alpha val="32000"/>
              </a:srgbClr>
            </a:outerShdw>
          </a:effec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351590" y="1131590"/>
            <a:ext cx="4108842" cy="27392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eaLnBrk="0" hangingPunct="0">
              <a:defRPr/>
            </a:pPr>
            <a:r>
              <a:rPr lang="en-GB" sz="36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Statistical Analysis </a:t>
            </a:r>
          </a:p>
          <a:p>
            <a:pPr algn="r" eaLnBrk="0" hangingPunct="0">
              <a:defRPr/>
            </a:pPr>
            <a:r>
              <a:rPr lang="en-GB" sz="36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of Noise in MRI</a:t>
            </a:r>
          </a:p>
          <a:p>
            <a:pPr algn="r" eaLnBrk="0" hangingPunct="0">
              <a:defRPr/>
            </a:pPr>
            <a:endParaRPr lang="en-GB" sz="3600" dirty="0" smtClean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 eaLnBrk="0" hangingPunct="0">
              <a:defRPr/>
            </a:pPr>
            <a:endParaRPr lang="en-GB" sz="3200" dirty="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r" eaLnBrk="0" hangingPunct="0">
              <a:defRPr/>
            </a:pPr>
            <a:r>
              <a:rPr lang="en-GB" sz="3200" dirty="0" smtClean="0">
                <a:solidFill>
                  <a:srgbClr val="FF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/>
                <a:cs typeface="Times New Roman"/>
              </a:rPr>
              <a:t>Springer</a:t>
            </a:r>
            <a:endParaRPr lang="en-GB" sz="2400" dirty="0">
              <a:solidFill>
                <a:srgbClr val="FFCC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1228208984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6950" y="0"/>
            <a:ext cx="3893562" cy="5178438"/>
          </a:xfrm>
          <a:prstGeom prst="rect">
            <a:avLst/>
          </a:prstGeom>
        </p:spPr>
      </p:pic>
      <p:sp>
        <p:nvSpPr>
          <p:cNvPr id="3" name="2 CuadroTexto"/>
          <p:cNvSpPr txBox="1"/>
          <p:nvPr/>
        </p:nvSpPr>
        <p:spPr>
          <a:xfrm>
            <a:off x="571472" y="1928808"/>
            <a:ext cx="446949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600" dirty="0" err="1" smtClean="0">
                <a:solidFill>
                  <a:srgbClr val="FFC000"/>
                </a:solidFill>
              </a:rPr>
              <a:t>Questions</a:t>
            </a:r>
            <a:r>
              <a:rPr lang="es-ES" sz="6600" dirty="0" smtClean="0">
                <a:solidFill>
                  <a:srgbClr val="FFCC00"/>
                </a:solidFill>
              </a:rPr>
              <a:t>?</a:t>
            </a:r>
            <a:endParaRPr lang="es-ES" sz="66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700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5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sp>
        <p:nvSpPr>
          <p:cNvPr id="4104" name="Rectangle 33"/>
          <p:cNvSpPr>
            <a:spLocks noGrp="1" noChangeArrowheads="1"/>
          </p:cNvSpPr>
          <p:nvPr>
            <p:ph type="body" sz="half" idx="1"/>
          </p:nvPr>
        </p:nvSpPr>
        <p:spPr>
          <a:xfrm>
            <a:off x="611560" y="1779662"/>
            <a:ext cx="7961312" cy="1152128"/>
          </a:xfrm>
          <a:noFill/>
        </p:spPr>
        <p:txBody>
          <a:bodyPr/>
          <a:lstStyle/>
          <a:p>
            <a:pPr marL="0" indent="0" eaLnBrk="1" hangingPunct="1">
              <a:buNone/>
            </a:pPr>
            <a:r>
              <a:rPr lang="en-US" sz="4000" b="1" dirty="0" smtClean="0">
                <a:solidFill>
                  <a:srgbClr val="FFCC00"/>
                </a:solidFill>
              </a:rPr>
              <a:t>QUESTION: </a:t>
            </a:r>
            <a:r>
              <a:rPr lang="en-US" sz="4000" dirty="0" smtClean="0">
                <a:solidFill>
                  <a:srgbClr val="FFCC00"/>
                </a:solidFill>
              </a:rPr>
              <a:t>Are MRI data noisy?</a:t>
            </a:r>
          </a:p>
          <a:p>
            <a:pPr marL="609600" indent="-609600" eaLnBrk="1" hangingPunct="1"/>
            <a:endParaRPr lang="es-ES_tradnl" sz="2800" dirty="0" smtClean="0">
              <a:solidFill>
                <a:srgbClr val="FFCC00"/>
              </a:solidFill>
            </a:endParaRPr>
          </a:p>
          <a:p>
            <a:pPr marL="609600" indent="-609600" eaLnBrk="1" hangingPunct="1"/>
            <a:endParaRPr lang="en-US" sz="2800" dirty="0" smtClean="0">
              <a:solidFill>
                <a:srgbClr val="FFCC00"/>
              </a:solidFill>
            </a:endParaRPr>
          </a:p>
          <a:p>
            <a:pPr marL="609600" indent="-609600" eaLnBrk="1" hangingPunct="1"/>
            <a:endParaRPr lang="en-US" sz="2800" dirty="0" smtClean="0">
              <a:solidFill>
                <a:srgbClr val="FFCC00"/>
              </a:solidFill>
            </a:endParaRPr>
          </a:p>
          <a:p>
            <a:pPr marL="609600" indent="-609600" eaLnBrk="1" hangingPunct="1"/>
            <a:endParaRPr lang="es-ES" sz="2000" dirty="0" smtClean="0"/>
          </a:p>
        </p:txBody>
      </p:sp>
    </p:spTree>
    <p:extLst>
      <p:ext uri="{BB962C8B-B14F-4D97-AF65-F5344CB8AC3E}">
        <p14:creationId xmlns:p14="http://schemas.microsoft.com/office/powerpoint/2010/main" val="130293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0"/>
          <p:cNvSpPr>
            <a:spLocks noChangeArrowheads="1"/>
          </p:cNvSpPr>
          <p:nvPr/>
        </p:nvSpPr>
        <p:spPr bwMode="auto">
          <a:xfrm>
            <a:off x="250828" y="1"/>
            <a:ext cx="792163" cy="24848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s-ES"/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250828" y="2356248"/>
            <a:ext cx="792163" cy="151209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chemeClr val="bg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30" name="Text Box 5"/>
          <p:cNvSpPr txBox="1">
            <a:spLocks noChangeArrowheads="1"/>
          </p:cNvSpPr>
          <p:nvPr/>
        </p:nvSpPr>
        <p:spPr bwMode="auto">
          <a:xfrm>
            <a:off x="1187450" y="1334447"/>
            <a:ext cx="7812088" cy="3057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en-GB" sz="3600" b="1" dirty="0" smtClean="0">
                <a:solidFill>
                  <a:srgbClr val="FFCC00"/>
                </a:solidFill>
                <a:latin typeface="Times New Roman" pitchFamily="18" charset="0"/>
              </a:rPr>
              <a:t>Statistical analysis of noise in MRI:</a:t>
            </a:r>
          </a:p>
          <a:p>
            <a:pPr algn="ctr" eaLnBrk="0" hangingPunct="0"/>
            <a:r>
              <a:rPr lang="en-GB" sz="3200" b="1" dirty="0" smtClean="0">
                <a:solidFill>
                  <a:srgbClr val="FFCC00"/>
                </a:solidFill>
                <a:latin typeface="Times New Roman" pitchFamily="18" charset="0"/>
              </a:rPr>
              <a:t>Noise </a:t>
            </a:r>
            <a:r>
              <a:rPr lang="en-US" sz="3200" b="1" dirty="0" smtClean="0">
                <a:solidFill>
                  <a:srgbClr val="FFCC00"/>
                </a:solidFill>
                <a:latin typeface="Times New Roman" pitchFamily="18" charset="0"/>
              </a:rPr>
              <a:t>modeling</a:t>
            </a:r>
          </a:p>
          <a:p>
            <a:pPr algn="ctr" eaLnBrk="0" hangingPunct="0"/>
            <a:endParaRPr lang="en-GB" dirty="0">
              <a:solidFill>
                <a:srgbClr val="FFCC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en-GB" sz="2000" dirty="0" smtClean="0">
                <a:solidFill>
                  <a:srgbClr val="FFCC00"/>
                </a:solidFill>
                <a:latin typeface="Times New Roman" pitchFamily="18" charset="0"/>
              </a:rPr>
              <a:t>Santiago </a:t>
            </a:r>
            <a:r>
              <a:rPr lang="en-GB" sz="2000" dirty="0">
                <a:solidFill>
                  <a:srgbClr val="FFCC00"/>
                </a:solidFill>
                <a:latin typeface="Times New Roman" pitchFamily="18" charset="0"/>
              </a:rPr>
              <a:t>Aja-Fernández, </a:t>
            </a:r>
            <a:endParaRPr lang="en-GB" sz="2000" dirty="0" smtClean="0">
              <a:solidFill>
                <a:srgbClr val="FFCC00"/>
              </a:solidFill>
              <a:latin typeface="Times New Roman" pitchFamily="18" charset="0"/>
            </a:endParaRPr>
          </a:p>
          <a:p>
            <a:pPr algn="ctr" eaLnBrk="0" hangingPunct="0"/>
            <a:endParaRPr lang="en-GB" sz="2000" dirty="0">
              <a:solidFill>
                <a:srgbClr val="FFCC00"/>
              </a:solidFill>
              <a:latin typeface="Times New Roman" pitchFamily="18" charset="0"/>
            </a:endParaRPr>
          </a:p>
          <a:p>
            <a:pPr algn="ctr" eaLnBrk="0" hangingPunct="0"/>
            <a:endParaRPr lang="en-GB" sz="1600" u="sng" baseline="30000" dirty="0">
              <a:solidFill>
                <a:srgbClr val="FFCC00"/>
              </a:solidFill>
              <a:latin typeface="Times New Roman" pitchFamily="18" charset="0"/>
            </a:endParaRPr>
          </a:p>
          <a:p>
            <a:pPr algn="ctr" eaLnBrk="0" hangingPunct="0"/>
            <a:r>
              <a:rPr lang="en-GB" dirty="0" err="1" smtClean="0">
                <a:solidFill>
                  <a:srgbClr val="FFCC00"/>
                </a:solidFill>
                <a:latin typeface="Arial Narrow" pitchFamily="34" charset="0"/>
              </a:rPr>
              <a:t>Laboratorio</a:t>
            </a:r>
            <a:r>
              <a:rPr lang="en-GB" dirty="0" smtClean="0">
                <a:solidFill>
                  <a:srgbClr val="FFCC00"/>
                </a:solidFill>
                <a:latin typeface="Arial Narrow" pitchFamily="34" charset="0"/>
              </a:rPr>
              <a:t> </a:t>
            </a:r>
            <a:r>
              <a:rPr lang="en-GB" dirty="0">
                <a:solidFill>
                  <a:srgbClr val="FFCC00"/>
                </a:solidFill>
                <a:latin typeface="Arial Narrow" pitchFamily="34" charset="0"/>
              </a:rPr>
              <a:t>de </a:t>
            </a:r>
            <a:r>
              <a:rPr lang="en-GB" dirty="0" err="1">
                <a:solidFill>
                  <a:srgbClr val="FFCC00"/>
                </a:solidFill>
                <a:latin typeface="Arial Narrow" pitchFamily="34" charset="0"/>
              </a:rPr>
              <a:t>Procesado</a:t>
            </a:r>
            <a:r>
              <a:rPr lang="en-GB" dirty="0">
                <a:solidFill>
                  <a:srgbClr val="FFCC00"/>
                </a:solidFill>
                <a:latin typeface="Arial Narrow" pitchFamily="34" charset="0"/>
              </a:rPr>
              <a:t> de </a:t>
            </a:r>
            <a:r>
              <a:rPr lang="en-GB" dirty="0" err="1">
                <a:solidFill>
                  <a:srgbClr val="FFCC00"/>
                </a:solidFill>
                <a:latin typeface="Arial Narrow" pitchFamily="34" charset="0"/>
              </a:rPr>
              <a:t>Imagen</a:t>
            </a:r>
            <a:r>
              <a:rPr lang="en-GB" dirty="0">
                <a:solidFill>
                  <a:srgbClr val="FFCC00"/>
                </a:solidFill>
                <a:latin typeface="Arial Narrow" pitchFamily="34" charset="0"/>
              </a:rPr>
              <a:t>. Universidad de Valladolid (Spain)</a:t>
            </a:r>
          </a:p>
          <a:p>
            <a:pPr algn="ctr" eaLnBrk="0" hangingPunct="0"/>
            <a:endParaRPr lang="en-GB" dirty="0">
              <a:solidFill>
                <a:srgbClr val="FFCC00"/>
              </a:solidFill>
              <a:latin typeface="Arial Narrow" pitchFamily="34" charset="0"/>
            </a:endParaRPr>
          </a:p>
          <a:p>
            <a:pPr algn="ctr" eaLnBrk="0" hangingPunct="0"/>
            <a:r>
              <a:rPr lang="en-GB" sz="2000" dirty="0" err="1" smtClean="0">
                <a:solidFill>
                  <a:srgbClr val="FFCC00"/>
                </a:solidFill>
                <a:latin typeface="Times New Roman" pitchFamily="18" charset="0"/>
              </a:rPr>
              <a:t>www.lpi.tel.uva.es</a:t>
            </a:r>
            <a:r>
              <a:rPr lang="en-GB" sz="2000" dirty="0" smtClean="0">
                <a:solidFill>
                  <a:srgbClr val="FFCC00"/>
                </a:solidFill>
                <a:latin typeface="Times New Roman" pitchFamily="18" charset="0"/>
              </a:rPr>
              <a:t>          </a:t>
            </a:r>
            <a:r>
              <a:rPr lang="en-GB" sz="2000" dirty="0" err="1" smtClean="0">
                <a:solidFill>
                  <a:srgbClr val="FFCC00"/>
                </a:solidFill>
                <a:latin typeface="Times New Roman" pitchFamily="18" charset="0"/>
              </a:rPr>
              <a:t>sanaja</a:t>
            </a:r>
            <a:r>
              <a:rPr lang="en-GB" sz="2000" dirty="0" err="1">
                <a:solidFill>
                  <a:srgbClr val="FFCC00"/>
                </a:solidFill>
                <a:latin typeface="Times New Roman" pitchFamily="18" charset="0"/>
              </a:rPr>
              <a:t>@tel.uva.es</a:t>
            </a:r>
            <a:endParaRPr lang="en-GB" sz="2000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031" name="Text Box 7"/>
          <p:cNvSpPr txBox="1">
            <a:spLocks noChangeArrowheads="1"/>
          </p:cNvSpPr>
          <p:nvPr/>
        </p:nvSpPr>
        <p:spPr bwMode="auto">
          <a:xfrm>
            <a:off x="4572000" y="4516041"/>
            <a:ext cx="4191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GB" sz="1600" b="1" dirty="0" smtClean="0">
                <a:solidFill>
                  <a:schemeClr val="bg1"/>
                </a:solidFill>
                <a:latin typeface="Century Gothic" pitchFamily="34" charset="0"/>
              </a:rPr>
              <a:t>OCTOBER 2016</a:t>
            </a:r>
            <a:endParaRPr lang="en-GB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25" name="Picture 4" descr="escudoUV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150" y="188913"/>
            <a:ext cx="6477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 descr="log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42000"/>
          </a:blip>
          <a:srcRect/>
          <a:stretch>
            <a:fillRect/>
          </a:stretch>
        </p:blipFill>
        <p:spPr bwMode="auto">
          <a:xfrm>
            <a:off x="273050" y="1052513"/>
            <a:ext cx="720725" cy="388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26 CuadroTexto"/>
          <p:cNvSpPr txBox="1"/>
          <p:nvPr/>
        </p:nvSpPr>
        <p:spPr>
          <a:xfrm>
            <a:off x="2984808" y="357172"/>
            <a:ext cx="4217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cap="small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Universidad de Valladolid</a:t>
            </a:r>
          </a:p>
          <a:p>
            <a:pPr algn="ctr"/>
            <a:r>
              <a:rPr lang="es-ES" cap="small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E.T.S. Ingenieros de Telecomunicación</a:t>
            </a:r>
            <a:endParaRPr lang="es-ES" cap="small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1128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6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3" name="Picture 2" descr="ec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" y="32758"/>
            <a:ext cx="3491156" cy="2478075"/>
          </a:xfrm>
          <a:prstGeom prst="rect">
            <a:avLst/>
          </a:prstGeom>
        </p:spPr>
      </p:pic>
      <p:pic>
        <p:nvPicPr>
          <p:cNvPr id="12" name="3 Imagen" descr="Roentgen_xray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880" y="0"/>
            <a:ext cx="2813089" cy="3841876"/>
          </a:xfrm>
          <a:prstGeom prst="rect">
            <a:avLst/>
          </a:prstGeom>
        </p:spPr>
      </p:pic>
      <p:pic>
        <p:nvPicPr>
          <p:cNvPr id="4" name="Picture 3" descr="12w-ultrasound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43" y="2859781"/>
            <a:ext cx="3586752" cy="2312471"/>
          </a:xfrm>
          <a:prstGeom prst="rect">
            <a:avLst/>
          </a:prstGeom>
        </p:spPr>
      </p:pic>
      <p:pic>
        <p:nvPicPr>
          <p:cNvPr id="5" name="Picture 4" descr="Figure 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606" y="432048"/>
            <a:ext cx="5343394" cy="480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581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7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3" name="Picture 2" descr="maxres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97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8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2" name="Picture 1" descr="Optima_MR450w_with_GEM_Suite_MR450wSWAN_ex433_clinic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29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826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7786665" y="71420"/>
            <a:ext cx="128592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smtClean="0">
                <a:solidFill>
                  <a:srgbClr val="FFCC00"/>
                </a:solidFill>
                <a:latin typeface="Times New Roman" pitchFamily="18" charset="0"/>
              </a:rPr>
              <a:t>Noise models</a:t>
            </a:r>
            <a:endParaRPr lang="en-US" sz="1600" i="1" dirty="0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4099" name="Line 3"/>
          <p:cNvSpPr>
            <a:spLocks noChangeShapeType="1"/>
          </p:cNvSpPr>
          <p:nvPr/>
        </p:nvSpPr>
        <p:spPr bwMode="auto">
          <a:xfrm>
            <a:off x="107953" y="285734"/>
            <a:ext cx="7607319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8604250" y="4731544"/>
            <a:ext cx="3000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fld id="{398A83EA-FF9A-4FE1-8661-37C73C2154EE}" type="slidenum">
              <a:rPr lang="es-ES_tradnl">
                <a:solidFill>
                  <a:srgbClr val="FFCC00"/>
                </a:solidFill>
                <a:latin typeface="Times New Roman" pitchFamily="18" charset="0"/>
              </a:rPr>
              <a:pPr/>
              <a:t>9</a:t>
            </a:fld>
            <a:endParaRPr lang="en-US">
              <a:solidFill>
                <a:srgbClr val="FFCC00"/>
              </a:solidFill>
              <a:latin typeface="Times New Roman" pitchFamily="18" charset="0"/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7288215" y="-685799"/>
            <a:ext cx="184731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s-ES" sz="20800">
              <a:solidFill>
                <a:srgbClr val="FFCC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3" name="Text Box 32"/>
          <p:cNvSpPr txBox="1">
            <a:spLocks noChangeArrowheads="1"/>
          </p:cNvSpPr>
          <p:nvPr/>
        </p:nvSpPr>
        <p:spPr bwMode="auto">
          <a:xfrm>
            <a:off x="3616326" y="4638675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s-ES"/>
          </a:p>
        </p:txBody>
      </p:sp>
      <p:pic>
        <p:nvPicPr>
          <p:cNvPr id="4" name="Content Placeholder 3" descr="phantom_adc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" b="509"/>
          <a:stretch>
            <a:fillRect/>
          </a:stretch>
        </p:blipFill>
        <p:spPr>
          <a:xfrm>
            <a:off x="0" y="483518"/>
            <a:ext cx="9144000" cy="3771636"/>
          </a:xfrm>
        </p:spPr>
      </p:pic>
      <p:sp>
        <p:nvSpPr>
          <p:cNvPr id="5" name="TextBox 4"/>
          <p:cNvSpPr txBox="1"/>
          <p:nvPr/>
        </p:nvSpPr>
        <p:spPr>
          <a:xfrm>
            <a:off x="1619672" y="4443958"/>
            <a:ext cx="5911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C00"/>
                </a:solidFill>
              </a:rPr>
              <a:t>Diffusion phantom for ADC estimation, different b values</a:t>
            </a:r>
            <a:endParaRPr lang="en-US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568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909</Words>
  <Application>Microsoft Macintosh PowerPoint</Application>
  <PresentationFormat>On-screen Show (16:9)</PresentationFormat>
  <Paragraphs>318</Paragraphs>
  <Slides>50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Diseño predeterminado</vt:lpstr>
      <vt:lpstr>Ecuación</vt:lpstr>
      <vt:lpstr>PowerPoint Presentation</vt:lpstr>
      <vt:lpstr>PowerPoint Presentation</vt:lpstr>
      <vt:lpstr>Image Processing Lab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 ETSIT Valladolid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Santiago Aja</dc:creator>
  <cp:lastModifiedBy>Santiago Aja Fernández</cp:lastModifiedBy>
  <cp:revision>93</cp:revision>
  <dcterms:created xsi:type="dcterms:W3CDTF">2006-06-27T14:28:47Z</dcterms:created>
  <dcterms:modified xsi:type="dcterms:W3CDTF">2016-10-17T17:02:27Z</dcterms:modified>
</cp:coreProperties>
</file>