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19" r:id="rId2"/>
    <p:sldId id="284" r:id="rId3"/>
    <p:sldId id="406" r:id="rId4"/>
    <p:sldId id="329" r:id="rId5"/>
    <p:sldId id="330" r:id="rId6"/>
    <p:sldId id="410" r:id="rId7"/>
    <p:sldId id="409" r:id="rId8"/>
    <p:sldId id="412" r:id="rId9"/>
    <p:sldId id="411" r:id="rId10"/>
    <p:sldId id="413" r:id="rId11"/>
    <p:sldId id="414" r:id="rId12"/>
    <p:sldId id="415" r:id="rId13"/>
    <p:sldId id="416" r:id="rId14"/>
    <p:sldId id="365" r:id="rId15"/>
    <p:sldId id="417" r:id="rId16"/>
    <p:sldId id="418" r:id="rId17"/>
    <p:sldId id="419" r:id="rId18"/>
    <p:sldId id="368" r:id="rId19"/>
    <p:sldId id="420" r:id="rId20"/>
    <p:sldId id="422" r:id="rId21"/>
    <p:sldId id="421" r:id="rId22"/>
    <p:sldId id="423" r:id="rId23"/>
    <p:sldId id="424" r:id="rId24"/>
    <p:sldId id="426" r:id="rId25"/>
    <p:sldId id="427" r:id="rId26"/>
    <p:sldId id="425" r:id="rId27"/>
    <p:sldId id="429" r:id="rId28"/>
    <p:sldId id="430" r:id="rId29"/>
    <p:sldId id="431" r:id="rId30"/>
    <p:sldId id="432" r:id="rId31"/>
    <p:sldId id="433" r:id="rId32"/>
    <p:sldId id="434" r:id="rId33"/>
    <p:sldId id="435" r:id="rId34"/>
    <p:sldId id="437" r:id="rId35"/>
    <p:sldId id="439" r:id="rId36"/>
    <p:sldId id="436" r:id="rId37"/>
    <p:sldId id="440" r:id="rId38"/>
    <p:sldId id="446" r:id="rId39"/>
    <p:sldId id="442" r:id="rId40"/>
    <p:sldId id="443" r:id="rId41"/>
    <p:sldId id="444" r:id="rId42"/>
    <p:sldId id="441" r:id="rId43"/>
    <p:sldId id="445" r:id="rId44"/>
    <p:sldId id="407" r:id="rId45"/>
    <p:sldId id="408" r:id="rId4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22458A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883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-15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A5B02A4-2B80-451A-BD04-640727CC3C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835BD70-3C27-4D2F-9FBB-B8612571BB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12823-2894-4580-A3FE-B6E99BCC76B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D3295-75A8-4AAF-A08E-E445920B4192}" type="slidenum">
              <a:rPr lang="en-US"/>
              <a:pPr/>
              <a:t>24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D3295-75A8-4AAF-A08E-E445920B4192}" type="slidenum">
              <a:rPr lang="en-US"/>
              <a:pPr/>
              <a:t>30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12823-2894-4580-A3FE-B6E99BCC76B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82444-BBE0-49B3-B7B7-49841FF0692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82444-BBE0-49B3-B7B7-49841FF0692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EC953-C369-4684-ABA0-0D1C3CBBD3E9}" type="slidenum">
              <a:rPr lang="en-US"/>
              <a:pPr/>
              <a:t>9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EC953-C369-4684-ABA0-0D1C3CBBD3E9}" type="slidenum">
              <a:rPr lang="en-US"/>
              <a:pPr/>
              <a:t>10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D3295-75A8-4AAF-A08E-E445920B4192}" type="slidenum">
              <a:rPr lang="en-US"/>
              <a:pPr/>
              <a:t>14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D3295-75A8-4AAF-A08E-E445920B4192}" type="slidenum">
              <a:rPr lang="en-US"/>
              <a:pPr/>
              <a:t>16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D3295-75A8-4AAF-A08E-E445920B4192}" type="slidenum">
              <a:rPr lang="en-US"/>
              <a:pPr/>
              <a:t>17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4016C-9F10-4226-B6C6-50B7134D80C8}" type="slidenum">
              <a:rPr lang="en-US"/>
              <a:pPr/>
              <a:t>18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8FA35-C7FD-4901-894E-9F93CF644F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87A6-900C-4568-9D97-172C55DEB6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592E0-28C1-4C3E-9F13-53D6C36F25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A7D11-A06A-4D6C-9798-C136FA0A6B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 userDrawn="1"/>
        </p:nvCxnSpPr>
        <p:spPr>
          <a:xfrm>
            <a:off x="357158" y="357166"/>
            <a:ext cx="7000924" cy="15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 userDrawn="1"/>
        </p:nvSpPr>
        <p:spPr>
          <a:xfrm>
            <a:off x="7358082" y="142852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0" i="1" dirty="0" err="1" smtClean="0">
                <a:latin typeface="Times New Roman" pitchFamily="18" charset="0"/>
                <a:cs typeface="Times New Roman" pitchFamily="18" charset="0"/>
              </a:rPr>
              <a:t>Noise</a:t>
            </a:r>
            <a:r>
              <a:rPr lang="es-ES" sz="2000" b="0" i="1" dirty="0" smtClean="0">
                <a:latin typeface="Times New Roman" pitchFamily="18" charset="0"/>
                <a:cs typeface="Times New Roman" pitchFamily="18" charset="0"/>
              </a:rPr>
              <a:t> in MRI</a:t>
            </a:r>
            <a:endParaRPr lang="es-ES" sz="20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 userDrawn="1"/>
        </p:nvSpPr>
        <p:spPr>
          <a:xfrm>
            <a:off x="8358214" y="635795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314CCC-4774-4185-8FA0-F8D1D03AC30B}" type="slidenum">
              <a:rPr lang="es-ES" smtClean="0"/>
              <a:pPr algn="r"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D205E-0AE6-4DF3-8A2C-8137C3E258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A5C01-9CEF-40E5-A292-2F943A6E152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87952-DD72-44DE-8691-13DF08F8ED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736B2-8049-434C-A7EC-6992385EFB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2FF7-159F-4ED6-ABB5-009EEB4A7D6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39E42-020B-458F-8D2A-8C0C0CD3E7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E486-139A-4230-8988-CD848C0721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5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D832E6-2B22-48B9-81C9-AE23D3193B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Documento_de_Microsoft_Office_Word_97-20031.doc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46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oleObject" Target="../embeddings/Documento_de_Microsoft_Office_Word_97-20032.doc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250825" y="0"/>
            <a:ext cx="792163" cy="3313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50825" y="3141663"/>
            <a:ext cx="792163" cy="20161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9" name="Picture 4" descr="escudoU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150" y="1889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187450" y="1868562"/>
            <a:ext cx="7812088" cy="370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 dirty="0" smtClean="0">
                <a:solidFill>
                  <a:srgbClr val="FFCC00"/>
                </a:solidFill>
                <a:latin typeface="Times New Roman" pitchFamily="18" charset="0"/>
              </a:rPr>
              <a:t>What to measure </a:t>
            </a:r>
          </a:p>
          <a:p>
            <a:pPr algn="ctr" eaLnBrk="0" hangingPunct="0"/>
            <a:r>
              <a:rPr lang="en-US" sz="4800" b="1" dirty="0" smtClean="0">
                <a:solidFill>
                  <a:srgbClr val="FFCC00"/>
                </a:solidFill>
                <a:latin typeface="Times New Roman" pitchFamily="18" charset="0"/>
              </a:rPr>
              <a:t>when measuring noise in MRI</a:t>
            </a:r>
            <a:endParaRPr lang="en-US" sz="4000" b="1" dirty="0" smtClean="0">
              <a:solidFill>
                <a:srgbClr val="FFCC00"/>
              </a:solidFill>
              <a:latin typeface="Times New Roman" pitchFamily="18" charset="0"/>
            </a:endParaRPr>
          </a:p>
          <a:p>
            <a:pPr algn="ctr" eaLnBrk="0" hangingPunct="0"/>
            <a:endParaRPr lang="en-GB" sz="2000" dirty="0" smtClean="0">
              <a:solidFill>
                <a:srgbClr val="FFCC00"/>
              </a:solidFill>
              <a:latin typeface="Times New Roman" pitchFamily="18" charset="0"/>
            </a:endParaRPr>
          </a:p>
          <a:p>
            <a:pPr algn="ctr" eaLnBrk="0" hangingPunct="0"/>
            <a:endParaRPr lang="en-GB" sz="2000" dirty="0" smtClean="0">
              <a:solidFill>
                <a:srgbClr val="FFCC0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GB" sz="2000" dirty="0" smtClean="0">
                <a:solidFill>
                  <a:srgbClr val="FFCC00"/>
                </a:solidFill>
                <a:latin typeface="Times New Roman" pitchFamily="18" charset="0"/>
              </a:rPr>
              <a:t>Santiago </a:t>
            </a:r>
            <a:r>
              <a:rPr lang="en-GB" sz="2000" dirty="0" err="1" smtClean="0">
                <a:solidFill>
                  <a:srgbClr val="FFCC00"/>
                </a:solidFill>
                <a:latin typeface="Times New Roman" pitchFamily="18" charset="0"/>
              </a:rPr>
              <a:t>Aja-Fernández</a:t>
            </a:r>
            <a:endParaRPr lang="en-GB" sz="2000" dirty="0">
              <a:solidFill>
                <a:srgbClr val="FFCC00"/>
              </a:solidFill>
              <a:latin typeface="Times New Roman" pitchFamily="18" charset="0"/>
            </a:endParaRPr>
          </a:p>
          <a:p>
            <a:pPr algn="ctr" eaLnBrk="0" hangingPunct="0"/>
            <a:endParaRPr lang="en-GB" sz="1600" u="sng" baseline="30000" dirty="0">
              <a:solidFill>
                <a:srgbClr val="FFCC0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GB" sz="2000" dirty="0" smtClean="0">
                <a:solidFill>
                  <a:srgbClr val="FFCC00"/>
                </a:solidFill>
                <a:latin typeface="Times New Roman" pitchFamily="18" charset="0"/>
              </a:rPr>
              <a:t>sanaja@tel.uva.es</a:t>
            </a:r>
            <a:endParaRPr lang="en-GB" sz="20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871663" y="609600"/>
          <a:ext cx="6443662" cy="550863"/>
        </p:xfrm>
        <a:graphic>
          <a:graphicData uri="http://schemas.openxmlformats.org/presentationml/2006/ole">
            <p:oleObj spid="_x0000_s1026" name="Documento" r:id="rId5" imgW="5408673" imgH="466937" progId="Word.Document.8">
              <p:embed/>
            </p:oleObj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572000" y="6021388"/>
            <a:ext cx="419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600" b="1" dirty="0" err="1" smtClean="0">
                <a:solidFill>
                  <a:schemeClr val="bg1"/>
                </a:solidFill>
                <a:latin typeface="Century Gothic" pitchFamily="34" charset="0"/>
              </a:rPr>
              <a:t>Antwerpen</a:t>
            </a:r>
            <a:r>
              <a:rPr lang="en-GB" sz="1600" b="1" dirty="0" smtClean="0">
                <a:solidFill>
                  <a:schemeClr val="bg1"/>
                </a:solidFill>
                <a:latin typeface="Century Gothic" pitchFamily="34" charset="0"/>
              </a:rPr>
              <a:t> 2013</a:t>
            </a:r>
            <a:endParaRPr lang="en-GB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32" name="Picture 8" descr="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273050" y="1052513"/>
            <a:ext cx="7207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10" name="Picture 14" descr="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071546"/>
            <a:ext cx="9747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12" name="Picture 16" descr="k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214554"/>
            <a:ext cx="9747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14" name="Picture 18" descr="k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500438"/>
            <a:ext cx="9747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16" name="Picture 20" descr="k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285992"/>
            <a:ext cx="9747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044508" y="6262704"/>
            <a:ext cx="149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fld id="{3F8CC56C-0252-42AB-AB2B-92D4FB78270F}" type="slidenum">
              <a:rPr lang="es-ES_tradnl">
                <a:solidFill>
                  <a:srgbClr val="FFCC00"/>
                </a:solidFill>
                <a:latin typeface="Times New Roman" pitchFamily="18" charset="0"/>
              </a:rPr>
              <a:pPr/>
              <a:t>10</a:t>
            </a:fld>
            <a:endParaRPr lang="en-US">
              <a:solidFill>
                <a:srgbClr val="FFCC00"/>
              </a:solidFill>
              <a:latin typeface="Times New Roman" pitchFamily="18" charset="0"/>
            </a:endParaRPr>
          </a:p>
        </p:txBody>
      </p:sp>
      <p:pic>
        <p:nvPicPr>
          <p:cNvPr id="20" name="Picture 9" descr="fan8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2285992"/>
            <a:ext cx="1219200" cy="1219200"/>
          </a:xfrm>
          <a:prstGeom prst="rect">
            <a:avLst/>
          </a:prstGeom>
          <a:noFill/>
        </p:spPr>
      </p:pic>
      <p:pic>
        <p:nvPicPr>
          <p:cNvPr id="22" name="Picture 11" descr="fan2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3714752"/>
            <a:ext cx="1219200" cy="1219200"/>
          </a:xfrm>
          <a:prstGeom prst="rect">
            <a:avLst/>
          </a:prstGeom>
          <a:noFill/>
        </p:spPr>
      </p:pic>
      <p:pic>
        <p:nvPicPr>
          <p:cNvPr id="24" name="Picture 13" descr="fan4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72" y="2285992"/>
            <a:ext cx="1219200" cy="1219200"/>
          </a:xfrm>
          <a:prstGeom prst="rect">
            <a:avLst/>
          </a:prstGeom>
          <a:noFill/>
        </p:spPr>
      </p:pic>
      <p:pic>
        <p:nvPicPr>
          <p:cNvPr id="26" name="Picture 15" descr="fan6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928670"/>
            <a:ext cx="1219200" cy="1219200"/>
          </a:xfrm>
          <a:prstGeom prst="rect">
            <a:avLst/>
          </a:prstGeom>
          <a:noFill/>
        </p:spPr>
      </p:pic>
      <p:cxnSp>
        <p:nvCxnSpPr>
          <p:cNvPr id="29" name="28 Conector recto de flecha"/>
          <p:cNvCxnSpPr/>
          <p:nvPr/>
        </p:nvCxnSpPr>
        <p:spPr>
          <a:xfrm>
            <a:off x="4214810" y="3676963"/>
            <a:ext cx="428628" cy="21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4071935" y="2819706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ES" sz="4000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s-ES" sz="40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14282" y="357166"/>
            <a:ext cx="59025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Acquisition noise (Multiple coil) </a:t>
            </a:r>
            <a:endParaRPr lang="en-GB" sz="2400" dirty="0">
              <a:solidFill>
                <a:srgbClr val="FFCC00"/>
              </a:solidFill>
            </a:endParaRPr>
          </a:p>
        </p:txBody>
      </p:sp>
      <p:pic>
        <p:nvPicPr>
          <p:cNvPr id="32" name="Picture 9" descr="fan8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2285992"/>
            <a:ext cx="1219200" cy="1219200"/>
          </a:xfrm>
          <a:prstGeom prst="rect">
            <a:avLst/>
          </a:prstGeom>
          <a:noFill/>
        </p:spPr>
      </p:pic>
      <p:sp>
        <p:nvSpPr>
          <p:cNvPr id="41" name="40 Arco"/>
          <p:cNvSpPr/>
          <p:nvPr/>
        </p:nvSpPr>
        <p:spPr>
          <a:xfrm>
            <a:off x="1714480" y="1357298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Arco"/>
          <p:cNvSpPr/>
          <p:nvPr/>
        </p:nvSpPr>
        <p:spPr>
          <a:xfrm rot="5400000">
            <a:off x="1750199" y="2607463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Arco"/>
          <p:cNvSpPr/>
          <p:nvPr/>
        </p:nvSpPr>
        <p:spPr>
          <a:xfrm rot="-5400000">
            <a:off x="392877" y="1393017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Arco"/>
          <p:cNvSpPr/>
          <p:nvPr/>
        </p:nvSpPr>
        <p:spPr>
          <a:xfrm rot="-10800000">
            <a:off x="428596" y="2571744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Arco"/>
          <p:cNvSpPr/>
          <p:nvPr/>
        </p:nvSpPr>
        <p:spPr>
          <a:xfrm rot="-5400000">
            <a:off x="5464975" y="1393017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Arco"/>
          <p:cNvSpPr/>
          <p:nvPr/>
        </p:nvSpPr>
        <p:spPr>
          <a:xfrm>
            <a:off x="7000892" y="1428736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Arco"/>
          <p:cNvSpPr/>
          <p:nvPr/>
        </p:nvSpPr>
        <p:spPr>
          <a:xfrm rot="-10800000">
            <a:off x="5500694" y="2928934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Arco"/>
          <p:cNvSpPr/>
          <p:nvPr/>
        </p:nvSpPr>
        <p:spPr>
          <a:xfrm rot="5400000">
            <a:off x="7036611" y="2821777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" name="Picture 71" descr="D:\PRESENT\UIAP-May2013\sl4_fig1.png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60972"/>
            <a:ext cx="1226836" cy="122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51 CuadroTexto"/>
          <p:cNvSpPr txBox="1"/>
          <p:nvPr/>
        </p:nvSpPr>
        <p:spPr>
          <a:xfrm>
            <a:off x="1500166" y="5497313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Gaussian</a:t>
            </a:r>
            <a:endParaRPr lang="es-ES" dirty="0" smtClean="0"/>
          </a:p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Symbol" pitchFamily="18" charset="2"/>
              </a:rPr>
              <a:t>K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s-ES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71" descr="D:\PRESENT\UIAP-May2013\sl4_fig1.png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5072074"/>
            <a:ext cx="1287235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53 CuadroTexto"/>
          <p:cNvSpPr txBox="1"/>
          <p:nvPr/>
        </p:nvSpPr>
        <p:spPr>
          <a:xfrm>
            <a:off x="5152726" y="5500702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Gaussian</a:t>
            </a:r>
            <a:endParaRPr lang="es-ES" dirty="0" smtClean="0"/>
          </a:p>
          <a:p>
            <a:pPr algn="r"/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Symbol" pitchFamily="18" charset="2"/>
              </a:rPr>
              <a:t>K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/|</a:t>
            </a:r>
            <a:r>
              <a:rPr lang="es-ES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|</a:t>
            </a:r>
            <a:endParaRPr lang="es-ES" baseline="-25000" dirty="0" smtClean="0">
              <a:latin typeface="Symbol" pitchFamily="18" charset="2"/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3286116" y="1214422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endParaRPr lang="es-ES" dirty="0"/>
          </a:p>
        </p:txBody>
      </p:sp>
      <p:sp>
        <p:nvSpPr>
          <p:cNvPr id="56" name="55 CuadroTexto"/>
          <p:cNvSpPr txBox="1"/>
          <p:nvPr/>
        </p:nvSpPr>
        <p:spPr>
          <a:xfrm>
            <a:off x="2786050" y="3214686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Symbol" pitchFamily="18" charset="2"/>
              </a:rPr>
              <a:t>K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s-ES" dirty="0"/>
          </a:p>
        </p:txBody>
      </p:sp>
      <p:sp>
        <p:nvSpPr>
          <p:cNvPr id="57" name="56 CuadroTexto"/>
          <p:cNvSpPr txBox="1"/>
          <p:nvPr/>
        </p:nvSpPr>
        <p:spPr>
          <a:xfrm>
            <a:off x="1643042" y="4500570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Symbol" pitchFamily="18" charset="2"/>
              </a:rPr>
              <a:t>K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es-ES" dirty="0"/>
          </a:p>
        </p:txBody>
      </p:sp>
      <p:sp>
        <p:nvSpPr>
          <p:cNvPr id="58" name="57 CuadroTexto"/>
          <p:cNvSpPr txBox="1"/>
          <p:nvPr/>
        </p:nvSpPr>
        <p:spPr>
          <a:xfrm>
            <a:off x="500034" y="3214686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Symbol" pitchFamily="18" charset="2"/>
              </a:rPr>
              <a:t>K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endParaRPr lang="es-ES" dirty="0"/>
          </a:p>
        </p:txBody>
      </p:sp>
      <p:sp>
        <p:nvSpPr>
          <p:cNvPr id="59" name="58 CuadroTexto"/>
          <p:cNvSpPr txBox="1"/>
          <p:nvPr/>
        </p:nvSpPr>
        <p:spPr>
          <a:xfrm>
            <a:off x="6786578" y="2143116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s-ES" dirty="0"/>
          </a:p>
        </p:txBody>
      </p:sp>
      <p:sp>
        <p:nvSpPr>
          <p:cNvPr id="60" name="59 CuadroTexto"/>
          <p:cNvSpPr txBox="1"/>
          <p:nvPr/>
        </p:nvSpPr>
        <p:spPr>
          <a:xfrm>
            <a:off x="7929586" y="3500438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s-ES" dirty="0"/>
          </a:p>
        </p:txBody>
      </p:sp>
      <p:sp>
        <p:nvSpPr>
          <p:cNvPr id="61" name="60 CuadroTexto"/>
          <p:cNvSpPr txBox="1"/>
          <p:nvPr/>
        </p:nvSpPr>
        <p:spPr>
          <a:xfrm>
            <a:off x="6643702" y="4929198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es-ES" dirty="0"/>
          </a:p>
        </p:txBody>
      </p:sp>
      <p:sp>
        <p:nvSpPr>
          <p:cNvPr id="62" name="61 CuadroTexto"/>
          <p:cNvSpPr txBox="1"/>
          <p:nvPr/>
        </p:nvSpPr>
        <p:spPr>
          <a:xfrm>
            <a:off x="5572132" y="3500438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endParaRPr lang="es-ES" dirty="0"/>
          </a:p>
        </p:txBody>
      </p:sp>
      <p:sp>
        <p:nvSpPr>
          <p:cNvPr id="63" name="62 CuadroTexto"/>
          <p:cNvSpPr txBox="1"/>
          <p:nvPr/>
        </p:nvSpPr>
        <p:spPr>
          <a:xfrm>
            <a:off x="3214678" y="4000504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endParaRPr lang="es-ES" dirty="0"/>
          </a:p>
        </p:txBody>
      </p:sp>
      <p:sp>
        <p:nvSpPr>
          <p:cNvPr id="64" name="63 CuadroTexto"/>
          <p:cNvSpPr txBox="1"/>
          <p:nvPr/>
        </p:nvSpPr>
        <p:spPr>
          <a:xfrm>
            <a:off x="357158" y="4000504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34</a:t>
            </a:r>
          </a:p>
          <a:p>
            <a:endParaRPr lang="es-ES" dirty="0"/>
          </a:p>
        </p:txBody>
      </p:sp>
      <p:sp>
        <p:nvSpPr>
          <p:cNvPr id="65" name="64 CuadroTexto"/>
          <p:cNvSpPr txBox="1"/>
          <p:nvPr/>
        </p:nvSpPr>
        <p:spPr>
          <a:xfrm>
            <a:off x="357158" y="1142984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endParaRPr lang="es-ES" dirty="0"/>
          </a:p>
        </p:txBody>
      </p:sp>
      <p:sp>
        <p:nvSpPr>
          <p:cNvPr id="66" name="65 CuadroTexto"/>
          <p:cNvSpPr txBox="1"/>
          <p:nvPr/>
        </p:nvSpPr>
        <p:spPr>
          <a:xfrm>
            <a:off x="8215338" y="1142984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endParaRPr lang="es-ES" dirty="0"/>
          </a:p>
        </p:txBody>
      </p:sp>
      <p:sp>
        <p:nvSpPr>
          <p:cNvPr id="67" name="66 CuadroTexto"/>
          <p:cNvSpPr txBox="1"/>
          <p:nvPr/>
        </p:nvSpPr>
        <p:spPr>
          <a:xfrm>
            <a:off x="5357818" y="1214422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endParaRPr lang="es-ES" dirty="0"/>
          </a:p>
        </p:txBody>
      </p:sp>
      <p:sp>
        <p:nvSpPr>
          <p:cNvPr id="68" name="67 CuadroTexto"/>
          <p:cNvSpPr txBox="1"/>
          <p:nvPr/>
        </p:nvSpPr>
        <p:spPr>
          <a:xfrm>
            <a:off x="5357818" y="4143380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34</a:t>
            </a:r>
          </a:p>
          <a:p>
            <a:endParaRPr lang="es-ES" dirty="0"/>
          </a:p>
        </p:txBody>
      </p:sp>
      <p:sp>
        <p:nvSpPr>
          <p:cNvPr id="69" name="68 CuadroTexto"/>
          <p:cNvSpPr txBox="1"/>
          <p:nvPr/>
        </p:nvSpPr>
        <p:spPr>
          <a:xfrm>
            <a:off x="8358214" y="4143380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endParaRPr lang="es-ES" dirty="0"/>
          </a:p>
        </p:txBody>
      </p:sp>
      <p:sp>
        <p:nvSpPr>
          <p:cNvPr id="46" name="45 CuadroTexto"/>
          <p:cNvSpPr txBox="1"/>
          <p:nvPr/>
        </p:nvSpPr>
        <p:spPr>
          <a:xfrm>
            <a:off x="1643042" y="2071678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>
                <a:latin typeface="Symbol" pitchFamily="18" charset="2"/>
              </a:rPr>
              <a:t>s</a:t>
            </a:r>
            <a:r>
              <a:rPr lang="es-ES" baseline="30000" smtClean="0">
                <a:latin typeface="Symbol" pitchFamily="18" charset="2"/>
              </a:rPr>
              <a:t>2</a:t>
            </a:r>
            <a:r>
              <a:rPr lang="es-ES" baseline="-25000" smtClean="0">
                <a:latin typeface="Symbol" pitchFamily="18" charset="2"/>
              </a:rPr>
              <a:t>K</a:t>
            </a:r>
            <a:r>
              <a:rPr lang="es-ES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s-E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835025"/>
            <a:ext cx="3374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Acquisition noise:</a:t>
            </a:r>
            <a:endParaRPr lang="en-GB" sz="2400" dirty="0">
              <a:solidFill>
                <a:srgbClr val="FFCC00"/>
              </a:solidFill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3616325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" name="Rectangle 33"/>
          <p:cNvSpPr txBox="1">
            <a:spLocks noChangeArrowheads="1"/>
          </p:cNvSpPr>
          <p:nvPr/>
        </p:nvSpPr>
        <p:spPr bwMode="auto">
          <a:xfrm>
            <a:off x="468313" y="1785938"/>
            <a:ext cx="79613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in receiving coils is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complex Gaussian (assuming no post-processing)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in x-space related to noise in k-space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rgbClr val="FFCC00"/>
                </a:solidFill>
                <a:latin typeface="+mn-lt"/>
              </a:rPr>
              <a:t>Final distribution will depend on the reconstruction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14414" y="2714620"/>
            <a:ext cx="70711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5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Basic Noise Models</a:t>
            </a:r>
            <a:endParaRPr lang="en-GB" sz="44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k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928802"/>
            <a:ext cx="1571636" cy="2095515"/>
          </a:xfrm>
          <a:prstGeom prst="rect">
            <a:avLst/>
          </a:prstGeom>
        </p:spPr>
      </p:pic>
      <p:pic>
        <p:nvPicPr>
          <p:cNvPr id="8" name="7 Imagen" descr="m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928802"/>
            <a:ext cx="1484954" cy="2137249"/>
          </a:xfrm>
          <a:prstGeom prst="rect">
            <a:avLst/>
          </a:prstGeom>
        </p:spPr>
      </p:pic>
      <p:pic>
        <p:nvPicPr>
          <p:cNvPr id="10" name="9 Imagen" descr="m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934693"/>
            <a:ext cx="1484954" cy="2137249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642910" y="142873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K-</a:t>
            </a:r>
            <a:r>
              <a:rPr lang="es-ES" b="1" dirty="0" err="1" smtClean="0"/>
              <a:t>space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571868" y="1214422"/>
            <a:ext cx="119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X</a:t>
            </a:r>
            <a:r>
              <a:rPr lang="es-ES" dirty="0" smtClean="0"/>
              <a:t>-</a:t>
            </a:r>
            <a:r>
              <a:rPr lang="es-ES" dirty="0" err="1" smtClean="0"/>
              <a:t>space</a:t>
            </a:r>
            <a:endParaRPr lang="es-ES" dirty="0" smtClean="0"/>
          </a:p>
          <a:p>
            <a:pPr algn="ctr"/>
            <a:r>
              <a:rPr lang="es-ES" dirty="0" smtClean="0"/>
              <a:t>(</a:t>
            </a:r>
            <a:r>
              <a:rPr lang="es-ES" dirty="0" err="1" smtClean="0"/>
              <a:t>complex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57950" y="135729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magnitude</a:t>
            </a:r>
            <a:endParaRPr lang="es-ES" dirty="0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2714612" y="3000372"/>
            <a:ext cx="428628" cy="21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5357818" y="3000372"/>
            <a:ext cx="428628" cy="21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571736" y="2071678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ES" sz="4000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s-ES" sz="40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214942" y="2357430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| . |</a:t>
            </a:r>
            <a:endParaRPr lang="es-ES" sz="2400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57158" y="571480"/>
            <a:ext cx="2553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Rician</a:t>
            </a: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Model</a:t>
            </a:r>
            <a:endParaRPr lang="en-GB" sz="2400" dirty="0">
              <a:solidFill>
                <a:srgbClr val="FFCC00"/>
              </a:solidFill>
            </a:endParaRPr>
          </a:p>
        </p:txBody>
      </p:sp>
      <p:pic>
        <p:nvPicPr>
          <p:cNvPr id="21" name="Picture 71" descr="D:\PRESENT\UIAP-May2013\sl4_fig1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214818"/>
            <a:ext cx="1512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500034" y="5857892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Gaussian</a:t>
            </a:r>
            <a:endParaRPr lang="es-ES" dirty="0" smtClean="0"/>
          </a:p>
          <a:p>
            <a:pPr algn="ctr"/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Symbol" pitchFamily="18" charset="2"/>
              </a:rPr>
              <a:t>K</a:t>
            </a:r>
            <a:endParaRPr lang="es-ES" baseline="-25000" dirty="0">
              <a:latin typeface="Symbol" pitchFamily="18" charset="2"/>
            </a:endParaRPr>
          </a:p>
        </p:txBody>
      </p:sp>
      <p:graphicFrame>
        <p:nvGraphicFramePr>
          <p:cNvPr id="24" name="23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51906" name="Ecuación" r:id="rId6" imgW="114120" imgH="215640" progId="Equation.3">
              <p:embed/>
            </p:oleObj>
          </a:graphicData>
        </a:graphic>
      </p:graphicFrame>
      <p:pic>
        <p:nvPicPr>
          <p:cNvPr id="25" name="Picture 71" descr="D:\PRESENT\UIAP-May2013\sl4_fig1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214818"/>
            <a:ext cx="1512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3143240" y="5857892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Gaussian</a:t>
            </a:r>
            <a:endParaRPr lang="es-ES" dirty="0" smtClean="0"/>
          </a:p>
          <a:p>
            <a:pPr algn="ctr"/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Symbol" pitchFamily="18" charset="2"/>
              </a:rPr>
              <a:t>K</a:t>
            </a:r>
            <a:r>
              <a:rPr lang="es-ES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/|</a:t>
            </a:r>
            <a:r>
              <a:rPr lang="es-ES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|</a:t>
            </a:r>
            <a:endParaRPr lang="es-ES" baseline="-25000" dirty="0" smtClean="0">
              <a:latin typeface="Symbol" pitchFamily="18" charset="2"/>
            </a:endParaRPr>
          </a:p>
        </p:txBody>
      </p:sp>
      <p:pic>
        <p:nvPicPr>
          <p:cNvPr id="27" name="Picture 72" descr="D:\PRESENT\UIAP-May2013\sl4_fig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286256"/>
            <a:ext cx="15113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6817967" y="5857892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Rician</a:t>
            </a:r>
            <a:endParaRPr lang="es-ES" dirty="0" smtClean="0"/>
          </a:p>
          <a:p>
            <a:pPr algn="ctr"/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s-ES" baseline="-25000" dirty="0" smtClean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8604250" y="63087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45C76D20-D914-460D-BC96-A9F9E3BD8D28}" type="slidenum">
              <a:rPr lang="es-ES_tradnl">
                <a:solidFill>
                  <a:srgbClr val="FFCC00"/>
                </a:solidFill>
                <a:latin typeface="Times New Roman" pitchFamily="18" charset="0"/>
              </a:rPr>
              <a:pPr/>
              <a:t>14</a:t>
            </a:fld>
            <a:endParaRPr lang="en-US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7288213" y="-914400"/>
            <a:ext cx="18415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0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3616325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pic>
        <p:nvPicPr>
          <p:cNvPr id="130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428736"/>
            <a:ext cx="41751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06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000240"/>
            <a:ext cx="438308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06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3429000"/>
            <a:ext cx="581342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062" name="Picture 14" descr="gk2-crcc-z47-ana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492375"/>
            <a:ext cx="16287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63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5214950"/>
            <a:ext cx="40322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064" name="Line 16"/>
          <p:cNvSpPr>
            <a:spLocks noChangeShapeType="1"/>
          </p:cNvSpPr>
          <p:nvPr/>
        </p:nvSpPr>
        <p:spPr bwMode="auto">
          <a:xfrm>
            <a:off x="1714480" y="4857760"/>
            <a:ext cx="576263" cy="719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>
            <a:off x="1258888" y="3573463"/>
            <a:ext cx="1800225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2857488" y="1428736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C00"/>
                </a:solidFill>
              </a:rPr>
              <a:t>Complex</a:t>
            </a:r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2643174" y="2071678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C00"/>
                </a:solidFill>
              </a:rPr>
              <a:t>Magnitude</a:t>
            </a:r>
          </a:p>
        </p:txBody>
      </p:sp>
      <p:sp>
        <p:nvSpPr>
          <p:cNvPr id="130069" name="Text Box 21"/>
          <p:cNvSpPr txBox="1">
            <a:spLocks noChangeArrowheads="1"/>
          </p:cNvSpPr>
          <p:nvPr/>
        </p:nvSpPr>
        <p:spPr bwMode="auto">
          <a:xfrm>
            <a:off x="7812088" y="42926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CC00"/>
                </a:solidFill>
              </a:rPr>
              <a:t>Rician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30070" name="Text Box 22"/>
          <p:cNvSpPr txBox="1">
            <a:spLocks noChangeArrowheads="1"/>
          </p:cNvSpPr>
          <p:nvPr/>
        </p:nvSpPr>
        <p:spPr bwMode="auto">
          <a:xfrm>
            <a:off x="6500826" y="5572140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C00"/>
                </a:solidFill>
              </a:rPr>
              <a:t>Rayleigh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57158" y="571480"/>
            <a:ext cx="2553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Rician</a:t>
            </a: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Model</a:t>
            </a:r>
            <a:endParaRPr lang="en-GB" sz="2400" dirty="0">
              <a:solidFill>
                <a:srgbClr val="FFCC00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5143504" y="3857628"/>
            <a:ext cx="428628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7358082" y="3857628"/>
            <a:ext cx="428628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4" grpId="0" animBg="1"/>
      <p:bldP spid="130065" grpId="0" animBg="1"/>
      <p:bldP spid="130067" grpId="0"/>
      <p:bldP spid="130068" grpId="0"/>
      <p:bldP spid="130069" grpId="0"/>
      <p:bldP spid="130070" grpId="0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1" descr="D:\PRESENT\UIAP-May2013\sl4_fig1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357298"/>
            <a:ext cx="2928958" cy="292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2" descr="D:\PRESENT\UIAP-May2013\sl4_fig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357298"/>
            <a:ext cx="2928958" cy="29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6215074" y="785794"/>
            <a:ext cx="11849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CC00"/>
                </a:solidFill>
              </a:rPr>
              <a:t>Rician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500166" y="785794"/>
            <a:ext cx="1704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CC00"/>
                </a:solidFill>
              </a:rPr>
              <a:t>Gaussian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00298" y="4929198"/>
            <a:ext cx="40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>
                <a:latin typeface="Symbol" pitchFamily="18" charset="2"/>
              </a:rPr>
              <a:t>s</a:t>
            </a:r>
            <a:r>
              <a:rPr lang="es-ES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s-ES" baseline="-25000" dirty="0" smtClean="0">
              <a:latin typeface="Symbol" pitchFamily="18" charset="2"/>
            </a:endParaRPr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815685" y="3357562"/>
            <a:ext cx="3143272" cy="15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2250247" y="4179117"/>
            <a:ext cx="1500992" cy="75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2357422" y="4786322"/>
            <a:ext cx="642942" cy="1588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5143504" y="4929198"/>
            <a:ext cx="163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s-ES" dirty="0" err="1" smtClean="0">
                <a:latin typeface="Symbol" pitchFamily="18" charset="2"/>
              </a:rPr>
              <a:t>s</a:t>
            </a:r>
            <a:r>
              <a:rPr lang="es-ES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s-ES" baseline="-25000" dirty="0" smtClean="0">
              <a:latin typeface="Symbol" pitchFamily="18" charset="2"/>
            </a:endParaRPr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5715016"/>
            <a:ext cx="581342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CuadroTexto"/>
          <p:cNvSpPr txBox="1"/>
          <p:nvPr/>
        </p:nvSpPr>
        <p:spPr>
          <a:xfrm>
            <a:off x="6929454" y="5857892"/>
            <a:ext cx="135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SNR</a:t>
            </a:r>
            <a:r>
              <a:rPr lang="es-ES" dirty="0" smtClean="0"/>
              <a:t>=A /</a:t>
            </a:r>
            <a:r>
              <a:rPr lang="es-ES" dirty="0" smtClean="0">
                <a:latin typeface="Symbol" pitchFamily="18" charset="2"/>
              </a:rPr>
              <a:t> </a:t>
            </a:r>
            <a:r>
              <a:rPr lang="es-ES" dirty="0" err="1" smtClean="0">
                <a:latin typeface="Symbol" pitchFamily="18" charset="2"/>
              </a:rPr>
              <a:t>s</a:t>
            </a:r>
            <a:r>
              <a:rPr lang="es-ES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7288213" y="-914400"/>
            <a:ext cx="18415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0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57158" y="571480"/>
            <a:ext cx="4169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Non-central chi model</a:t>
            </a:r>
            <a:endParaRPr lang="en-GB" sz="2400" dirty="0">
              <a:solidFill>
                <a:srgbClr val="FFCC00"/>
              </a:solidFill>
            </a:endParaRPr>
          </a:p>
        </p:txBody>
      </p:sp>
      <p:pic>
        <p:nvPicPr>
          <p:cNvPr id="19" name="Picture 9" descr="fan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1219200" cy="1219200"/>
          </a:xfrm>
          <a:prstGeom prst="rect">
            <a:avLst/>
          </a:prstGeom>
          <a:noFill/>
        </p:spPr>
      </p:pic>
      <p:pic>
        <p:nvPicPr>
          <p:cNvPr id="23" name="Picture 11" descr="fan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000504"/>
            <a:ext cx="1219200" cy="1219200"/>
          </a:xfrm>
          <a:prstGeom prst="rect">
            <a:avLst/>
          </a:prstGeom>
          <a:noFill/>
        </p:spPr>
      </p:pic>
      <p:pic>
        <p:nvPicPr>
          <p:cNvPr id="24" name="Picture 13" descr="fan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571744"/>
            <a:ext cx="1219200" cy="1219200"/>
          </a:xfrm>
          <a:prstGeom prst="rect">
            <a:avLst/>
          </a:prstGeom>
          <a:noFill/>
        </p:spPr>
      </p:pic>
      <p:pic>
        <p:nvPicPr>
          <p:cNvPr id="25" name="Picture 15" descr="fan6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1214422"/>
            <a:ext cx="1219200" cy="1219200"/>
          </a:xfrm>
          <a:prstGeom prst="rect">
            <a:avLst/>
          </a:prstGeom>
          <a:noFill/>
        </p:spPr>
      </p:pic>
      <p:pic>
        <p:nvPicPr>
          <p:cNvPr id="26" name="Picture 9" descr="fan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1219200" cy="1219200"/>
          </a:xfrm>
          <a:prstGeom prst="rect">
            <a:avLst/>
          </a:prstGeom>
          <a:noFill/>
        </p:spPr>
      </p:pic>
      <p:sp>
        <p:nvSpPr>
          <p:cNvPr id="27" name="26 Arco"/>
          <p:cNvSpPr/>
          <p:nvPr/>
        </p:nvSpPr>
        <p:spPr>
          <a:xfrm rot="-5400000">
            <a:off x="1035819" y="1678769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Arco"/>
          <p:cNvSpPr/>
          <p:nvPr/>
        </p:nvSpPr>
        <p:spPr>
          <a:xfrm>
            <a:off x="2571736" y="1714488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Arco"/>
          <p:cNvSpPr/>
          <p:nvPr/>
        </p:nvSpPr>
        <p:spPr>
          <a:xfrm rot="-10800000">
            <a:off x="1071538" y="3214686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Arco"/>
          <p:cNvSpPr/>
          <p:nvPr/>
        </p:nvSpPr>
        <p:spPr>
          <a:xfrm rot="5400000">
            <a:off x="2607455" y="3107529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723570" y="5786454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Gaussian</a:t>
            </a:r>
            <a:endParaRPr lang="es-ES" dirty="0" smtClean="0"/>
          </a:p>
          <a:p>
            <a:pPr algn="r"/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Symbol" pitchFamily="18" charset="2"/>
              </a:rPr>
              <a:t>K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/|</a:t>
            </a:r>
            <a:r>
              <a:rPr lang="es-ES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|</a:t>
            </a:r>
            <a:endParaRPr lang="es-ES" baseline="-25000" dirty="0" smtClean="0">
              <a:latin typeface="Symbol" pitchFamily="18" charset="2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357422" y="2428868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s-E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3500430" y="3786190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s-E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2214546" y="5214950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es-E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1142976" y="3786190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endParaRPr lang="es-ES" dirty="0"/>
          </a:p>
        </p:txBody>
      </p:sp>
      <p:sp>
        <p:nvSpPr>
          <p:cNvPr id="37" name="36 CuadroTexto"/>
          <p:cNvSpPr txBox="1"/>
          <p:nvPr/>
        </p:nvSpPr>
        <p:spPr>
          <a:xfrm>
            <a:off x="3786182" y="1428736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endParaRPr lang="es-ES" dirty="0"/>
          </a:p>
        </p:txBody>
      </p:sp>
      <p:sp>
        <p:nvSpPr>
          <p:cNvPr id="38" name="37 CuadroTexto"/>
          <p:cNvSpPr txBox="1"/>
          <p:nvPr/>
        </p:nvSpPr>
        <p:spPr>
          <a:xfrm>
            <a:off x="928662" y="1500174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928662" y="4429132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34</a:t>
            </a:r>
          </a:p>
          <a:p>
            <a:endParaRPr lang="es-ES" dirty="0"/>
          </a:p>
        </p:txBody>
      </p:sp>
      <p:sp>
        <p:nvSpPr>
          <p:cNvPr id="40" name="39 CuadroTexto"/>
          <p:cNvSpPr txBox="1"/>
          <p:nvPr/>
        </p:nvSpPr>
        <p:spPr>
          <a:xfrm>
            <a:off x="3929058" y="4429132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endParaRPr lang="es-E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929190" y="1928802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Particular case:</a:t>
            </a:r>
            <a:endParaRPr lang="es-ES" sz="28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5777963" y="2643190"/>
            <a:ext cx="2651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Symbol" pitchFamily="18" charset="2"/>
              </a:rPr>
              <a:t>s</a:t>
            </a:r>
            <a:r>
              <a:rPr lang="es-ES" sz="3600" baseline="30000" dirty="0" smtClean="0">
                <a:latin typeface="Symbol" pitchFamily="18" charset="2"/>
              </a:rPr>
              <a:t>2</a:t>
            </a:r>
            <a:r>
              <a:rPr lang="es-ES" sz="3600" baseline="-25000" dirty="0" smtClean="0">
                <a:latin typeface="Times New Roman" pitchFamily="18" charset="0"/>
                <a:cs typeface="Times New Roman" pitchFamily="18" charset="0"/>
              </a:rPr>
              <a:t>i=</a:t>
            </a:r>
            <a:r>
              <a:rPr lang="es-ES" sz="3600" dirty="0" smtClean="0">
                <a:latin typeface="Symbol" pitchFamily="18" charset="2"/>
              </a:rPr>
              <a:t> s</a:t>
            </a:r>
            <a:r>
              <a:rPr lang="es-ES" sz="3600" baseline="30000" dirty="0" smtClean="0">
                <a:latin typeface="Symbol" pitchFamily="18" charset="2"/>
              </a:rPr>
              <a:t>2</a:t>
            </a:r>
            <a:r>
              <a:rPr lang="es-ES" sz="3600" baseline="-25000" dirty="0" smtClean="0">
                <a:latin typeface="Times New Roman" pitchFamily="18" charset="0"/>
                <a:cs typeface="Times New Roman" pitchFamily="18" charset="0"/>
              </a:rPr>
              <a:t>j = </a:t>
            </a:r>
            <a:r>
              <a:rPr lang="es-ES" sz="3600" dirty="0" smtClean="0">
                <a:latin typeface="Symbol" pitchFamily="18" charset="2"/>
              </a:rPr>
              <a:t>s</a:t>
            </a:r>
            <a:r>
              <a:rPr lang="es-ES" sz="3600" baseline="30000" dirty="0" smtClean="0">
                <a:latin typeface="Symbol" pitchFamily="18" charset="2"/>
              </a:rPr>
              <a:t>2</a:t>
            </a:r>
            <a:r>
              <a:rPr lang="es-ES" sz="36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endParaRPr lang="es-ES" sz="36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5857884" y="3429000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latin typeface="Symbol" pitchFamily="18" charset="2"/>
              </a:rPr>
              <a:t>r</a:t>
            </a:r>
            <a:r>
              <a:rPr lang="es-ES" sz="360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=0</a:t>
            </a:r>
            <a:endParaRPr lang="es-ES" sz="36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7288213" y="-914400"/>
            <a:ext cx="18415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0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57158" y="571480"/>
            <a:ext cx="4169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Non-central chi model</a:t>
            </a:r>
            <a:endParaRPr lang="en-GB" sz="2400" dirty="0">
              <a:solidFill>
                <a:srgbClr val="FFCC00"/>
              </a:solidFill>
            </a:endParaRPr>
          </a:p>
        </p:txBody>
      </p:sp>
      <p:pic>
        <p:nvPicPr>
          <p:cNvPr id="19" name="Picture 9" descr="fan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1219200" cy="1219200"/>
          </a:xfrm>
          <a:prstGeom prst="rect">
            <a:avLst/>
          </a:prstGeom>
          <a:noFill/>
        </p:spPr>
      </p:pic>
      <p:pic>
        <p:nvPicPr>
          <p:cNvPr id="23" name="Picture 11" descr="fan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000504"/>
            <a:ext cx="1219200" cy="1219200"/>
          </a:xfrm>
          <a:prstGeom prst="rect">
            <a:avLst/>
          </a:prstGeom>
          <a:noFill/>
        </p:spPr>
      </p:pic>
      <p:pic>
        <p:nvPicPr>
          <p:cNvPr id="24" name="Picture 13" descr="fan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571744"/>
            <a:ext cx="1219200" cy="1219200"/>
          </a:xfrm>
          <a:prstGeom prst="rect">
            <a:avLst/>
          </a:prstGeom>
          <a:noFill/>
        </p:spPr>
      </p:pic>
      <p:pic>
        <p:nvPicPr>
          <p:cNvPr id="25" name="Picture 15" descr="fan6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1214422"/>
            <a:ext cx="1219200" cy="1219200"/>
          </a:xfrm>
          <a:prstGeom prst="rect">
            <a:avLst/>
          </a:prstGeom>
          <a:noFill/>
        </p:spPr>
      </p:pic>
      <p:pic>
        <p:nvPicPr>
          <p:cNvPr id="26" name="Picture 9" descr="fan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1219200" cy="1219200"/>
          </a:xfrm>
          <a:prstGeom prst="rect">
            <a:avLst/>
          </a:prstGeom>
          <a:noFill/>
        </p:spPr>
      </p:pic>
      <p:pic>
        <p:nvPicPr>
          <p:cNvPr id="31" name="Picture 71" descr="D:\PRESENT\UIAP-May2013\sl4_fig1.pn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5357826"/>
            <a:ext cx="1287235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723570" y="5786454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Gaussian</a:t>
            </a:r>
            <a:endParaRPr lang="es-ES" dirty="0" smtClean="0"/>
          </a:p>
          <a:p>
            <a:pPr algn="r"/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|</a:t>
            </a:r>
            <a:endParaRPr lang="es-ES" baseline="-25000" dirty="0" smtClean="0">
              <a:latin typeface="Symbol" pitchFamily="18" charset="2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357422" y="2428868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endParaRPr lang="es-E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3500430" y="3786190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endParaRPr lang="es-E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2214546" y="5214950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endParaRPr lang="es-E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1142976" y="3786190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endParaRPr lang="es-ES" dirty="0"/>
          </a:p>
        </p:txBody>
      </p:sp>
      <p:cxnSp>
        <p:nvCxnSpPr>
          <p:cNvPr id="44" name="43 Conector recto de flecha"/>
          <p:cNvCxnSpPr/>
          <p:nvPr/>
        </p:nvCxnSpPr>
        <p:spPr>
          <a:xfrm>
            <a:off x="4643438" y="3000372"/>
            <a:ext cx="178595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/>
        </p:nvSpPr>
        <p:spPr>
          <a:xfrm>
            <a:off x="4572000" y="250030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Sum</a:t>
            </a:r>
            <a:r>
              <a:rPr lang="es-ES" dirty="0" smtClean="0"/>
              <a:t> of </a:t>
            </a:r>
            <a:r>
              <a:rPr lang="es-ES" dirty="0" err="1" smtClean="0"/>
              <a:t>Squares</a:t>
            </a:r>
            <a:endParaRPr lang="es-ES" dirty="0"/>
          </a:p>
        </p:txBody>
      </p:sp>
      <p:pic>
        <p:nvPicPr>
          <p:cNvPr id="49" name="Picture 17" descr="so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2285992"/>
            <a:ext cx="1714512" cy="1714512"/>
          </a:xfrm>
          <a:prstGeom prst="rect">
            <a:avLst/>
          </a:prstGeom>
          <a:noFill/>
        </p:spPr>
      </p:pic>
      <p:pic>
        <p:nvPicPr>
          <p:cNvPr id="50" name="Picture 72" descr="D:\PRESENT\UIAP-May2013\sl4_fig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5357826"/>
            <a:ext cx="1285884" cy="128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50 CuadroTexto"/>
          <p:cNvSpPr txBox="1"/>
          <p:nvPr/>
        </p:nvSpPr>
        <p:spPr>
          <a:xfrm>
            <a:off x="5411006" y="5786454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/>
              <a:t>Non central </a:t>
            </a:r>
            <a:r>
              <a:rPr lang="es-ES" dirty="0" err="1" smtClean="0"/>
              <a:t>chi</a:t>
            </a:r>
            <a:endParaRPr lang="es-ES" dirty="0" smtClean="0"/>
          </a:p>
          <a:p>
            <a:pPr algn="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L, </a:t>
            </a:r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|</a:t>
            </a:r>
            <a:endParaRPr lang="es-ES" baseline="-25000" dirty="0" smtClean="0">
              <a:latin typeface="Symbol" pitchFamily="18" charset="2"/>
            </a:endParaRPr>
          </a:p>
        </p:txBody>
      </p:sp>
      <p:pic>
        <p:nvPicPr>
          <p:cNvPr id="53" name="52 Imagen" descr="Pantallazo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3071810"/>
            <a:ext cx="2214578" cy="832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381000" y="620713"/>
            <a:ext cx="4169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Non-central chi model</a:t>
            </a:r>
            <a:endParaRPr lang="en-GB" sz="2400" dirty="0">
              <a:solidFill>
                <a:srgbClr val="FFCC00"/>
              </a:solidFill>
            </a:endParaRP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7288213" y="-914400"/>
            <a:ext cx="18415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0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0537" name="Picture 9" descr="gk2-crcc-z47-an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92375"/>
            <a:ext cx="16287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2492375"/>
            <a:ext cx="67691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2195513" y="328453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Non Central Chi</a:t>
            </a:r>
          </a:p>
        </p:txBody>
      </p:sp>
      <p:pic>
        <p:nvPicPr>
          <p:cNvPr id="15054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3925888"/>
            <a:ext cx="489585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42" name="Text Box 14"/>
          <p:cNvSpPr txBox="1">
            <a:spLocks noChangeArrowheads="1"/>
          </p:cNvSpPr>
          <p:nvPr/>
        </p:nvSpPr>
        <p:spPr bwMode="auto">
          <a:xfrm>
            <a:off x="2195513" y="486251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Central Chi</a:t>
            </a:r>
          </a:p>
        </p:txBody>
      </p:sp>
      <p:sp>
        <p:nvSpPr>
          <p:cNvPr id="150543" name="Line 15"/>
          <p:cNvSpPr>
            <a:spLocks noChangeShapeType="1"/>
          </p:cNvSpPr>
          <p:nvPr/>
        </p:nvSpPr>
        <p:spPr bwMode="auto">
          <a:xfrm flipV="1">
            <a:off x="1476375" y="3068638"/>
            <a:ext cx="863600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0544" name="Line 16"/>
          <p:cNvSpPr>
            <a:spLocks noChangeShapeType="1"/>
          </p:cNvSpPr>
          <p:nvPr/>
        </p:nvSpPr>
        <p:spPr bwMode="auto">
          <a:xfrm>
            <a:off x="1908175" y="4437063"/>
            <a:ext cx="576263" cy="144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5" name="14 Imagen" descr="Pantallaz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1285860"/>
            <a:ext cx="2214578" cy="832092"/>
          </a:xfrm>
          <a:prstGeom prst="rect">
            <a:avLst/>
          </a:prstGeom>
        </p:spPr>
      </p:pic>
      <p:sp>
        <p:nvSpPr>
          <p:cNvPr id="16" name="15 Elipse"/>
          <p:cNvSpPr/>
          <p:nvPr/>
        </p:nvSpPr>
        <p:spPr>
          <a:xfrm>
            <a:off x="4643438" y="2857496"/>
            <a:ext cx="428628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7286644" y="2857496"/>
            <a:ext cx="428628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4857752" y="2428868"/>
            <a:ext cx="357190" cy="357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5286380" y="2643182"/>
            <a:ext cx="357190" cy="357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6572264" y="2714620"/>
            <a:ext cx="357190" cy="357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642918"/>
            <a:ext cx="2736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models:</a:t>
            </a:r>
            <a:endParaRPr lang="en-GB" sz="2400" dirty="0">
              <a:solidFill>
                <a:srgbClr val="FFCC00"/>
              </a:solidFill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3616325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" name="Rectangle 33"/>
          <p:cNvSpPr txBox="1">
            <a:spLocks noChangeArrowheads="1"/>
          </p:cNvSpPr>
          <p:nvPr/>
        </p:nvSpPr>
        <p:spPr bwMode="auto">
          <a:xfrm>
            <a:off x="468313" y="1428736"/>
            <a:ext cx="7961312" cy="37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Rician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relation between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Symbol" pitchFamily="18" charset="2"/>
              </a:rPr>
              <a:t>s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 variance of noise in Gaussian complex data.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lvl="0" indent="-609600">
              <a:spcBef>
                <a:spcPct val="20000"/>
              </a:spcBef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-chi: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also relation between </a:t>
            </a:r>
            <a:r>
              <a:rPr lang="en-US" sz="2800" kern="0" dirty="0" smtClean="0">
                <a:solidFill>
                  <a:srgbClr val="FFCC00"/>
                </a:solidFill>
                <a:latin typeface="Symbol" pitchFamily="18" charset="2"/>
              </a:rPr>
              <a:t>s</a:t>
            </a:r>
            <a:r>
              <a:rPr lang="en-US" sz="2800" kern="0" baseline="30000" dirty="0" smtClean="0">
                <a:solidFill>
                  <a:srgbClr val="FFCC00"/>
                </a:solidFill>
              </a:rPr>
              <a:t>2</a:t>
            </a:r>
            <a:r>
              <a:rPr lang="en-US" sz="2800" kern="0" baseline="-25000" dirty="0" smtClean="0">
                <a:solidFill>
                  <a:srgbClr val="FFCC00"/>
                </a:solidFill>
              </a:rPr>
              <a:t>n</a:t>
            </a:r>
            <a:r>
              <a:rPr lang="en-US" sz="2800" kern="0" dirty="0" smtClean="0">
                <a:solidFill>
                  <a:srgbClr val="FFCC00"/>
                </a:solidFill>
              </a:rPr>
              <a:t> and Gaussian Variance. </a:t>
            </a:r>
          </a:p>
          <a:p>
            <a:pPr marL="609600" lvl="0" indent="-609600">
              <a:spcBef>
                <a:spcPct val="20000"/>
              </a:spcBef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-chi: many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times, interesting parameter </a:t>
            </a:r>
            <a:r>
              <a:rPr lang="en-US" sz="2800" kern="0" dirty="0" smtClean="0">
                <a:solidFill>
                  <a:srgbClr val="FFCC00"/>
                </a:solidFill>
                <a:latin typeface="Symbol" pitchFamily="18" charset="2"/>
              </a:rPr>
              <a:t>s</a:t>
            </a:r>
            <a:r>
              <a:rPr lang="en-US" sz="2800" kern="0" baseline="30000" dirty="0" smtClean="0">
                <a:solidFill>
                  <a:srgbClr val="FFCC00"/>
                </a:solidFill>
              </a:rPr>
              <a:t>2</a:t>
            </a:r>
            <a:r>
              <a:rPr lang="en-US" sz="2800" kern="0" baseline="-25000" dirty="0" smtClean="0">
                <a:solidFill>
                  <a:srgbClr val="FFCC00"/>
                </a:solidFill>
              </a:rPr>
              <a:t>n</a:t>
            </a:r>
            <a:r>
              <a:rPr lang="en-US" sz="2800" kern="0" dirty="0" smtClean="0">
                <a:solidFill>
                  <a:srgbClr val="FFCC00"/>
                </a:solidFill>
              </a:rPr>
              <a:t>·L</a:t>
            </a:r>
          </a:p>
          <a:p>
            <a:pPr marL="627063" lvl="1" indent="-609600" algn="ctr">
              <a:spcBef>
                <a:spcPct val="20000"/>
              </a:spcBef>
            </a:pPr>
            <a:r>
              <a:rPr lang="en-US" sz="2800" dirty="0" smtClean="0">
                <a:solidFill>
                  <a:srgbClr val="92D050"/>
                </a:solidFill>
              </a:rPr>
              <a:t>E{M(x)</a:t>
            </a:r>
            <a:r>
              <a:rPr lang="en-US" sz="2800" baseline="30000" dirty="0" smtClean="0">
                <a:solidFill>
                  <a:srgbClr val="92D050"/>
                </a:solidFill>
              </a:rPr>
              <a:t>2</a:t>
            </a:r>
            <a:r>
              <a:rPr lang="en-US" sz="2800" dirty="0" smtClean="0">
                <a:solidFill>
                  <a:srgbClr val="92D050"/>
                </a:solidFill>
              </a:rPr>
              <a:t>}=A(x)</a:t>
            </a:r>
            <a:r>
              <a:rPr lang="en-US" sz="2800" baseline="30000" dirty="0" smtClean="0">
                <a:solidFill>
                  <a:srgbClr val="92D050"/>
                </a:solidFill>
              </a:rPr>
              <a:t>2</a:t>
            </a:r>
            <a:r>
              <a:rPr lang="en-US" sz="2800" dirty="0" smtClean="0">
                <a:solidFill>
                  <a:srgbClr val="92D050"/>
                </a:solidFill>
              </a:rPr>
              <a:t>+2L·</a:t>
            </a:r>
            <a:r>
              <a:rPr lang="en-US" sz="2800" dirty="0" smtClean="0">
                <a:solidFill>
                  <a:srgbClr val="92D050"/>
                </a:solidFill>
                <a:latin typeface="Symbol" pitchFamily="18" charset="2"/>
              </a:rPr>
              <a:t>s</a:t>
            </a:r>
            <a:r>
              <a:rPr lang="en-US" sz="2800" baseline="30000" dirty="0" smtClean="0">
                <a:solidFill>
                  <a:srgbClr val="92D050"/>
                </a:solidFill>
              </a:rPr>
              <a:t>2</a:t>
            </a:r>
            <a:r>
              <a:rPr lang="en-US" sz="2800" kern="0" baseline="-25000" dirty="0" smtClean="0">
                <a:solidFill>
                  <a:srgbClr val="92D050"/>
                </a:solidFill>
              </a:rPr>
              <a:t>n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</a:p>
          <a:p>
            <a:pPr marL="627063" lvl="1" indent="-609600" algn="ctr">
              <a:spcBef>
                <a:spcPct val="20000"/>
              </a:spcBef>
            </a:pPr>
            <a:r>
              <a:rPr lang="en-US" sz="2800" dirty="0" smtClean="0">
                <a:solidFill>
                  <a:srgbClr val="92D050"/>
                </a:solidFill>
              </a:rPr>
              <a:t>SNR=A(x)/L</a:t>
            </a:r>
            <a:r>
              <a:rPr lang="en-US" sz="2800" baseline="30000" dirty="0" smtClean="0">
                <a:solidFill>
                  <a:srgbClr val="92D050"/>
                </a:solidFill>
              </a:rPr>
              <a:t>1/2</a:t>
            </a:r>
            <a:r>
              <a:rPr lang="en-US" sz="2800" dirty="0" smtClean="0">
                <a:solidFill>
                  <a:srgbClr val="92D050"/>
                </a:solidFill>
              </a:rPr>
              <a:t>·</a:t>
            </a:r>
            <a:r>
              <a:rPr lang="en-US" sz="2800" dirty="0" smtClean="0">
                <a:solidFill>
                  <a:srgbClr val="92D050"/>
                </a:solidFill>
                <a:latin typeface="Symbol" pitchFamily="18" charset="2"/>
              </a:rPr>
              <a:t>s</a:t>
            </a:r>
            <a:r>
              <a:rPr lang="en-US" sz="2800" kern="0" baseline="-25000" dirty="0" smtClean="0">
                <a:solidFill>
                  <a:srgbClr val="92D050"/>
                </a:solidFill>
              </a:rPr>
              <a:t>n</a:t>
            </a:r>
          </a:p>
          <a:p>
            <a:pPr marL="627063" lvl="1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kern="0" dirty="0" smtClean="0">
                <a:solidFill>
                  <a:srgbClr val="FFCC00"/>
                </a:solidFill>
                <a:latin typeface="+mn-lt"/>
              </a:rPr>
              <a:t>Usually: equivalence between L·</a:t>
            </a:r>
            <a:r>
              <a:rPr lang="en-US" sz="2800" kern="0" dirty="0" smtClean="0">
                <a:solidFill>
                  <a:srgbClr val="FFCC00"/>
                </a:solidFill>
                <a:latin typeface="Symbol" pitchFamily="18" charset="2"/>
              </a:rPr>
              <a:t>s</a:t>
            </a:r>
            <a:r>
              <a:rPr lang="en-US" sz="2800" kern="0" baseline="30000" dirty="0" smtClean="0">
                <a:solidFill>
                  <a:srgbClr val="FFCC00"/>
                </a:solidFill>
              </a:rPr>
              <a:t>2</a:t>
            </a:r>
            <a:r>
              <a:rPr lang="en-US" sz="2800" kern="0" baseline="-25000" dirty="0" smtClean="0">
                <a:solidFill>
                  <a:srgbClr val="FFCC00"/>
                </a:solidFill>
              </a:rPr>
              <a:t>n </a:t>
            </a:r>
            <a:r>
              <a:rPr lang="en-US" sz="2800" kern="0" dirty="0" smtClean="0">
                <a:solidFill>
                  <a:srgbClr val="FFCC00"/>
                </a:solidFill>
                <a:latin typeface="+mn-lt"/>
              </a:rPr>
              <a:t>(</a:t>
            </a:r>
            <a:r>
              <a:rPr lang="en-US" sz="2800" kern="0" dirty="0" err="1" smtClean="0">
                <a:solidFill>
                  <a:srgbClr val="FFCC00"/>
                </a:solidFill>
                <a:latin typeface="+mn-lt"/>
              </a:rPr>
              <a:t>nc</a:t>
            </a:r>
            <a:r>
              <a:rPr lang="en-US" sz="2800" kern="0" dirty="0" smtClean="0">
                <a:solidFill>
                  <a:srgbClr val="FFCC00"/>
                </a:solidFill>
                <a:latin typeface="+mn-lt"/>
              </a:rPr>
              <a:t>-chi) and </a:t>
            </a:r>
            <a:r>
              <a:rPr lang="en-US" sz="2800" kern="0" dirty="0" smtClean="0">
                <a:solidFill>
                  <a:srgbClr val="FFCC00"/>
                </a:solidFill>
                <a:latin typeface="Symbol" pitchFamily="18" charset="2"/>
              </a:rPr>
              <a:t>s</a:t>
            </a:r>
            <a:r>
              <a:rPr lang="en-US" sz="2800" kern="0" baseline="30000" dirty="0" smtClean="0">
                <a:solidFill>
                  <a:srgbClr val="FFCC00"/>
                </a:solidFill>
              </a:rPr>
              <a:t>2</a:t>
            </a:r>
            <a:r>
              <a:rPr lang="en-US" sz="2800" kern="0" baseline="-25000" dirty="0" smtClean="0">
                <a:solidFill>
                  <a:srgbClr val="FFCC00"/>
                </a:solidFill>
              </a:rPr>
              <a:t>n </a:t>
            </a:r>
            <a:r>
              <a:rPr lang="en-US" sz="2800" kern="0" dirty="0" smtClean="0">
                <a:solidFill>
                  <a:srgbClr val="FFCC00"/>
                </a:solidFill>
              </a:rPr>
              <a:t>(</a:t>
            </a:r>
            <a:r>
              <a:rPr lang="en-US" sz="2800" kern="0" dirty="0" err="1" smtClean="0">
                <a:solidFill>
                  <a:srgbClr val="FFCC00"/>
                </a:solidFill>
              </a:rPr>
              <a:t>Rician</a:t>
            </a:r>
            <a:r>
              <a:rPr lang="en-US" sz="2800" kern="0" dirty="0" smtClean="0">
                <a:solidFill>
                  <a:srgbClr val="FFCC00"/>
                </a:solidFill>
              </a:rPr>
              <a:t>).</a:t>
            </a:r>
            <a:endParaRPr lang="en-US" sz="2800" kern="0" dirty="0" smtClean="0">
              <a:solidFill>
                <a:srgbClr val="FFCC00"/>
              </a:solidFill>
              <a:latin typeface="+mn-lt"/>
            </a:endParaRPr>
          </a:p>
          <a:p>
            <a:pPr marL="1066800" lvl="1" indent="-609600" algn="ctr">
              <a:spcBef>
                <a:spcPct val="20000"/>
              </a:spcBef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381000" y="835025"/>
            <a:ext cx="21659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Motivation</a:t>
            </a: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GB" sz="2400" dirty="0">
              <a:solidFill>
                <a:srgbClr val="FFCC00"/>
              </a:solidFill>
            </a:endParaRPr>
          </a:p>
        </p:txBody>
      </p:sp>
      <p:sp>
        <p:nvSpPr>
          <p:cNvPr id="6150" name="Text Box 32"/>
          <p:cNvSpPr txBox="1">
            <a:spLocks noChangeArrowheads="1"/>
          </p:cNvSpPr>
          <p:nvPr/>
        </p:nvSpPr>
        <p:spPr bwMode="auto">
          <a:xfrm>
            <a:off x="3616325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6151" name="Rectangle 3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785938"/>
            <a:ext cx="7961312" cy="3571875"/>
          </a:xfrm>
          <a:noFill/>
        </p:spPr>
        <p:txBody>
          <a:bodyPr/>
          <a:lstStyle/>
          <a:p>
            <a:pPr marL="609600" indent="-609600" eaLnBrk="1" hangingPunct="1"/>
            <a:r>
              <a:rPr lang="en-US" sz="2800" dirty="0" smtClean="0">
                <a:solidFill>
                  <a:srgbClr val="FFCC00"/>
                </a:solidFill>
              </a:rPr>
              <a:t>Many papers and methods to estimate noise out of MRI data.</a:t>
            </a:r>
          </a:p>
          <a:p>
            <a:pPr marL="609600" indent="-609600" eaLnBrk="1" hangingPunct="1"/>
            <a:r>
              <a:rPr lang="en-US" sz="2800" dirty="0" smtClean="0">
                <a:solidFill>
                  <a:srgbClr val="FFCC00"/>
                </a:solidFill>
              </a:rPr>
              <a:t>Noise estimation vs. SNR estimation</a:t>
            </a:r>
          </a:p>
          <a:p>
            <a:pPr marL="609600" indent="-609600" eaLnBrk="1" hangingPunct="1"/>
            <a:r>
              <a:rPr lang="en-US" sz="2800" dirty="0" smtClean="0">
                <a:solidFill>
                  <a:srgbClr val="FFCC00"/>
                </a:solidFill>
              </a:rPr>
              <a:t>In single coil systems, variance of noise is a “good” measure.</a:t>
            </a:r>
          </a:p>
          <a:p>
            <a:pPr marL="609600" indent="-609600" eaLnBrk="1" hangingPunct="1"/>
            <a:r>
              <a:rPr lang="en-US" sz="2800" dirty="0" smtClean="0">
                <a:solidFill>
                  <a:srgbClr val="FFCC00"/>
                </a:solidFill>
              </a:rPr>
              <a:t>Complex systems: what are we really measuring? Is the variance of noise still valid?</a:t>
            </a:r>
          </a:p>
          <a:p>
            <a:pPr marL="609600" indent="-609600" eaLnBrk="1" hangingPunct="1"/>
            <a:endParaRPr lang="en-US" sz="2800" dirty="0" smtClean="0">
              <a:solidFill>
                <a:srgbClr val="FFCC00"/>
              </a:solidFill>
            </a:endParaRPr>
          </a:p>
          <a:p>
            <a:pPr marL="609600" indent="-609600" eaLnBrk="1" hangingPunct="1"/>
            <a:endParaRPr lang="en-US" sz="2800" dirty="0" smtClean="0">
              <a:solidFill>
                <a:srgbClr val="FFCC00"/>
              </a:solidFill>
            </a:endParaRPr>
          </a:p>
          <a:p>
            <a:pPr marL="609600" indent="-609600" eaLnBrk="1" hangingPunct="1"/>
            <a:endParaRPr lang="es-ES" sz="2000" dirty="0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81000" y="642918"/>
            <a:ext cx="62199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Conventional approach</a:t>
            </a:r>
            <a:endParaRPr lang="en-GB" sz="2400" dirty="0">
              <a:solidFill>
                <a:srgbClr val="FFCC00"/>
              </a:solidFill>
            </a:endParaRPr>
          </a:p>
        </p:txBody>
      </p:sp>
      <p:pic>
        <p:nvPicPr>
          <p:cNvPr id="3" name="2 Imagen" descr="Pantallazo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000240"/>
            <a:ext cx="4609380" cy="979947"/>
          </a:xfrm>
          <a:prstGeom prst="rect">
            <a:avLst/>
          </a:prstGeom>
        </p:spPr>
      </p:pic>
      <p:pic>
        <p:nvPicPr>
          <p:cNvPr id="4" name="3 Imagen" descr="Pantallazo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000504"/>
            <a:ext cx="5000660" cy="91077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143636" y="2357430"/>
            <a:ext cx="1184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err="1" smtClean="0"/>
              <a:t>Rician</a:t>
            </a:r>
            <a:endParaRPr lang="es-ES" sz="28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6286512" y="4071942"/>
            <a:ext cx="2826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err="1" smtClean="0"/>
              <a:t>Noncentral-chi</a:t>
            </a:r>
            <a:endParaRPr lang="es-ES" sz="3200" dirty="0" smtClean="0"/>
          </a:p>
        </p:txBody>
      </p:sp>
      <p:sp>
        <p:nvSpPr>
          <p:cNvPr id="7" name="6 Elipse"/>
          <p:cNvSpPr/>
          <p:nvPr/>
        </p:nvSpPr>
        <p:spPr>
          <a:xfrm>
            <a:off x="4500562" y="2285992"/>
            <a:ext cx="64294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4857752" y="4214818"/>
            <a:ext cx="642942" cy="64294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81000" y="642918"/>
            <a:ext cx="43540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LMMSE filter</a:t>
            </a:r>
            <a:endParaRPr lang="en-GB" sz="2400" dirty="0">
              <a:solidFill>
                <a:srgbClr val="FFCC00"/>
              </a:solidFill>
            </a:endParaRPr>
          </a:p>
        </p:txBody>
      </p:sp>
      <p:pic>
        <p:nvPicPr>
          <p:cNvPr id="4" name="3 Imagen" descr="Pantallazo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72074"/>
            <a:ext cx="3429264" cy="904705"/>
          </a:xfrm>
          <a:prstGeom prst="rect">
            <a:avLst/>
          </a:prstGeom>
        </p:spPr>
      </p:pic>
      <p:pic>
        <p:nvPicPr>
          <p:cNvPr id="5" name="4 Imagen" descr="Pantallazo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71613"/>
            <a:ext cx="3714776" cy="530682"/>
          </a:xfrm>
          <a:prstGeom prst="rect">
            <a:avLst/>
          </a:prstGeom>
        </p:spPr>
      </p:pic>
      <p:pic>
        <p:nvPicPr>
          <p:cNvPr id="6" name="5 Imagen" descr="Pantallazo-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285992"/>
            <a:ext cx="2714644" cy="758503"/>
          </a:xfrm>
          <a:prstGeom prst="rect">
            <a:avLst/>
          </a:prstGeom>
        </p:spPr>
      </p:pic>
      <p:pic>
        <p:nvPicPr>
          <p:cNvPr id="7" name="6 Imagen" descr="Pantallazo-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048255"/>
            <a:ext cx="5078963" cy="595191"/>
          </a:xfrm>
          <a:prstGeom prst="rect">
            <a:avLst/>
          </a:prstGeom>
        </p:spPr>
      </p:pic>
      <p:sp>
        <p:nvSpPr>
          <p:cNvPr id="8" name="7 Cerrar llave"/>
          <p:cNvSpPr/>
          <p:nvPr/>
        </p:nvSpPr>
        <p:spPr>
          <a:xfrm>
            <a:off x="4714876" y="1285860"/>
            <a:ext cx="357190" cy="1857388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errar llave"/>
          <p:cNvSpPr/>
          <p:nvPr/>
        </p:nvSpPr>
        <p:spPr>
          <a:xfrm>
            <a:off x="5786446" y="3929066"/>
            <a:ext cx="357190" cy="2286016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500694" y="135729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Rician</a:t>
            </a:r>
            <a:endParaRPr lang="es-ES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6429388" y="4071942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Noncentral-chi</a:t>
            </a:r>
            <a:endParaRPr lang="es-ES" dirty="0" smtClean="0"/>
          </a:p>
        </p:txBody>
      </p:sp>
      <p:sp>
        <p:nvSpPr>
          <p:cNvPr id="12" name="11 Elipse"/>
          <p:cNvSpPr/>
          <p:nvPr/>
        </p:nvSpPr>
        <p:spPr>
          <a:xfrm>
            <a:off x="1928794" y="1643050"/>
            <a:ext cx="35719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1571604" y="2285992"/>
            <a:ext cx="35719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2714612" y="2214554"/>
            <a:ext cx="35719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2357422" y="4143380"/>
            <a:ext cx="428628" cy="428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3214678" y="5143512"/>
            <a:ext cx="428628" cy="428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1714480" y="5143512"/>
            <a:ext cx="428628" cy="428628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14348" y="2714620"/>
            <a:ext cx="79175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5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More Complex Models</a:t>
            </a:r>
            <a:endParaRPr lang="en-GB" sz="44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714356"/>
            <a:ext cx="49888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Limitation of the </a:t>
            </a:r>
            <a:r>
              <a:rPr lang="en-GB" sz="32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nc</a:t>
            </a: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-model:</a:t>
            </a:r>
            <a:endParaRPr lang="en-GB" sz="2400" dirty="0">
              <a:solidFill>
                <a:srgbClr val="FFCC00"/>
              </a:solidFill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3616325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" name="Rectangle 33"/>
          <p:cNvSpPr txBox="1">
            <a:spLocks noChangeArrowheads="1"/>
          </p:cNvSpPr>
          <p:nvPr/>
        </p:nvSpPr>
        <p:spPr bwMode="auto">
          <a:xfrm>
            <a:off x="468313" y="1571612"/>
            <a:ext cx="79613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valid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82663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rgbClr val="FFCC00"/>
                </a:solidFill>
                <a:latin typeface="+mn-lt"/>
              </a:rPr>
              <a:t>S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variance of noise in each coil</a:t>
            </a:r>
          </a:p>
          <a:p>
            <a:pPr marL="982663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rgbClr val="FFCC00"/>
                </a:solidFill>
                <a:latin typeface="+mn-lt"/>
              </a:rPr>
              <a:t>No correlation between coils</a:t>
            </a:r>
          </a:p>
          <a:p>
            <a:pPr marL="982663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acceleration</a:t>
            </a:r>
          </a:p>
          <a:p>
            <a:pPr marL="982663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baseline="0" dirty="0" smtClean="0">
                <a:solidFill>
                  <a:srgbClr val="FFCC00"/>
                </a:solidFill>
                <a:latin typeface="+mn-lt"/>
              </a:rPr>
              <a:t>Reconstruction</a:t>
            </a:r>
            <a:r>
              <a:rPr lang="en-US" sz="2800" kern="0" dirty="0" smtClean="0">
                <a:solidFill>
                  <a:srgbClr val="FFCC00"/>
                </a:solidFill>
                <a:latin typeface="+mn-lt"/>
              </a:rPr>
              <a:t> done with sum of squares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kern="0" dirty="0" smtClean="0">
                <a:solidFill>
                  <a:srgbClr val="FFCC00"/>
                </a:solidFill>
                <a:latin typeface="+mn-lt"/>
              </a:rPr>
              <a:t>Real acquisitions.</a:t>
            </a:r>
          </a:p>
          <a:p>
            <a:pPr marL="982663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Correlated, different variances</a:t>
            </a:r>
          </a:p>
          <a:p>
            <a:pPr marL="982663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solidFill>
                  <a:srgbClr val="FFCC00"/>
                </a:solidFill>
                <a:latin typeface="+mn-lt"/>
              </a:rPr>
              <a:t>Accelerated</a:t>
            </a:r>
          </a:p>
          <a:p>
            <a:pPr marL="982663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Reconstructed with different methods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7288213" y="-914400"/>
            <a:ext cx="18415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0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57158" y="571480"/>
            <a:ext cx="45277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A- Effect of Correlations</a:t>
            </a:r>
            <a:endParaRPr lang="en-GB" sz="2400" dirty="0">
              <a:solidFill>
                <a:srgbClr val="FFCC00"/>
              </a:solidFill>
            </a:endParaRPr>
          </a:p>
        </p:txBody>
      </p:sp>
      <p:pic>
        <p:nvPicPr>
          <p:cNvPr id="19" name="Picture 9" descr="fan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571744"/>
            <a:ext cx="1219200" cy="1219200"/>
          </a:xfrm>
          <a:prstGeom prst="rect">
            <a:avLst/>
          </a:prstGeom>
          <a:noFill/>
        </p:spPr>
      </p:pic>
      <p:pic>
        <p:nvPicPr>
          <p:cNvPr id="23" name="Picture 11" descr="fan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000504"/>
            <a:ext cx="1219200" cy="1219200"/>
          </a:xfrm>
          <a:prstGeom prst="rect">
            <a:avLst/>
          </a:prstGeom>
          <a:noFill/>
        </p:spPr>
      </p:pic>
      <p:pic>
        <p:nvPicPr>
          <p:cNvPr id="24" name="Picture 13" descr="fan4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571744"/>
            <a:ext cx="1219200" cy="1219200"/>
          </a:xfrm>
          <a:prstGeom prst="rect">
            <a:avLst/>
          </a:prstGeom>
          <a:noFill/>
        </p:spPr>
      </p:pic>
      <p:pic>
        <p:nvPicPr>
          <p:cNvPr id="25" name="Picture 15" descr="fan6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1214422"/>
            <a:ext cx="1219200" cy="1219200"/>
          </a:xfrm>
          <a:prstGeom prst="rect">
            <a:avLst/>
          </a:prstGeom>
          <a:noFill/>
        </p:spPr>
      </p:pic>
      <p:pic>
        <p:nvPicPr>
          <p:cNvPr id="26" name="Picture 9" descr="fan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571744"/>
            <a:ext cx="1219200" cy="1219200"/>
          </a:xfrm>
          <a:prstGeom prst="rect">
            <a:avLst/>
          </a:prstGeom>
          <a:noFill/>
        </p:spPr>
      </p:pic>
      <p:sp>
        <p:nvSpPr>
          <p:cNvPr id="27" name="26 Arco"/>
          <p:cNvSpPr/>
          <p:nvPr/>
        </p:nvSpPr>
        <p:spPr>
          <a:xfrm rot="-5400000">
            <a:off x="1035819" y="1678769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Arco"/>
          <p:cNvSpPr/>
          <p:nvPr/>
        </p:nvSpPr>
        <p:spPr>
          <a:xfrm>
            <a:off x="2571736" y="1714488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Arco"/>
          <p:cNvSpPr/>
          <p:nvPr/>
        </p:nvSpPr>
        <p:spPr>
          <a:xfrm rot="-10800000">
            <a:off x="1071538" y="3214686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Arco"/>
          <p:cNvSpPr/>
          <p:nvPr/>
        </p:nvSpPr>
        <p:spPr>
          <a:xfrm rot="5400000">
            <a:off x="2607455" y="3107529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CuadroTexto"/>
          <p:cNvSpPr txBox="1"/>
          <p:nvPr/>
        </p:nvSpPr>
        <p:spPr>
          <a:xfrm>
            <a:off x="2357422" y="2428868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s-E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3500430" y="3786190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s-E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2214546" y="5214950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es-E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1142976" y="3786190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endParaRPr lang="es-ES" dirty="0"/>
          </a:p>
        </p:txBody>
      </p:sp>
      <p:sp>
        <p:nvSpPr>
          <p:cNvPr id="37" name="36 CuadroTexto"/>
          <p:cNvSpPr txBox="1"/>
          <p:nvPr/>
        </p:nvSpPr>
        <p:spPr>
          <a:xfrm>
            <a:off x="3786182" y="1428736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endParaRPr lang="es-ES" dirty="0"/>
          </a:p>
        </p:txBody>
      </p:sp>
      <p:sp>
        <p:nvSpPr>
          <p:cNvPr id="38" name="37 CuadroTexto"/>
          <p:cNvSpPr txBox="1"/>
          <p:nvPr/>
        </p:nvSpPr>
        <p:spPr>
          <a:xfrm>
            <a:off x="928662" y="1500174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928662" y="4429132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34</a:t>
            </a:r>
          </a:p>
          <a:p>
            <a:endParaRPr lang="es-ES" dirty="0"/>
          </a:p>
        </p:txBody>
      </p:sp>
      <p:sp>
        <p:nvSpPr>
          <p:cNvPr id="40" name="39 CuadroTexto"/>
          <p:cNvSpPr txBox="1"/>
          <p:nvPr/>
        </p:nvSpPr>
        <p:spPr>
          <a:xfrm>
            <a:off x="3929058" y="4429132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endParaRPr lang="es-ES" dirty="0"/>
          </a:p>
        </p:txBody>
      </p:sp>
      <p:graphicFrame>
        <p:nvGraphicFramePr>
          <p:cNvPr id="31" name="30 Objeto"/>
          <p:cNvGraphicFramePr>
            <a:graphicFrameLocks noChangeAspect="1"/>
          </p:cNvGraphicFramePr>
          <p:nvPr/>
        </p:nvGraphicFramePr>
        <p:xfrm>
          <a:off x="5143504" y="785794"/>
          <a:ext cx="2508248" cy="1428748"/>
        </p:xfrm>
        <a:graphic>
          <a:graphicData uri="http://schemas.openxmlformats.org/presentationml/2006/ole">
            <p:oleObj spid="_x0000_s282626" name="Ecuación" r:id="rId8" imgW="1650960" imgH="939600" progId="Equation.3">
              <p:embed/>
            </p:oleObj>
          </a:graphicData>
        </a:graphic>
      </p:graphicFrame>
      <p:cxnSp>
        <p:nvCxnSpPr>
          <p:cNvPr id="44" name="43 Conector recto de flecha"/>
          <p:cNvCxnSpPr/>
          <p:nvPr/>
        </p:nvCxnSpPr>
        <p:spPr>
          <a:xfrm>
            <a:off x="4643438" y="3355974"/>
            <a:ext cx="178595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4643438" y="278605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Sum</a:t>
            </a:r>
            <a:r>
              <a:rPr lang="es-ES" dirty="0" smtClean="0"/>
              <a:t> of </a:t>
            </a:r>
            <a:r>
              <a:rPr lang="es-ES" dirty="0" err="1" smtClean="0"/>
              <a:t>Squares</a:t>
            </a:r>
            <a:endParaRPr lang="es-ES" dirty="0"/>
          </a:p>
        </p:txBody>
      </p:sp>
      <p:pic>
        <p:nvPicPr>
          <p:cNvPr id="46" name="Picture 17" descr="so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2643182"/>
            <a:ext cx="1714512" cy="1714512"/>
          </a:xfrm>
          <a:prstGeom prst="rect">
            <a:avLst/>
          </a:prstGeom>
          <a:noFill/>
        </p:spPr>
      </p:pic>
      <p:sp>
        <p:nvSpPr>
          <p:cNvPr id="47" name="46 CuadroTexto"/>
          <p:cNvSpPr txBox="1"/>
          <p:nvPr/>
        </p:nvSpPr>
        <p:spPr>
          <a:xfrm>
            <a:off x="4795838" y="5059932"/>
            <a:ext cx="3205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Nc-chi</a:t>
            </a:r>
            <a:r>
              <a:rPr lang="es-ES" sz="2800" dirty="0" smtClean="0"/>
              <a:t> no </a:t>
            </a:r>
            <a:r>
              <a:rPr lang="es-ES" sz="2800" dirty="0" err="1" smtClean="0"/>
              <a:t>longer</a:t>
            </a:r>
            <a:r>
              <a:rPr lang="es-ES" sz="2800" dirty="0" smtClean="0"/>
              <a:t> </a:t>
            </a:r>
            <a:r>
              <a:rPr lang="es-ES" sz="2800" dirty="0" err="1" smtClean="0"/>
              <a:t>valid</a:t>
            </a:r>
            <a:r>
              <a:rPr lang="es-ES" sz="2800" dirty="0" smtClean="0"/>
              <a:t>!!!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ef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4357686" cy="2030286"/>
          </a:xfrm>
          <a:prstGeom prst="rect">
            <a:avLst/>
          </a:prstGeom>
        </p:spPr>
      </p:pic>
      <p:graphicFrame>
        <p:nvGraphicFramePr>
          <p:cNvPr id="3" name="2 Objeto"/>
          <p:cNvGraphicFramePr>
            <a:graphicFrameLocks noChangeAspect="1"/>
          </p:cNvGraphicFramePr>
          <p:nvPr/>
        </p:nvGraphicFramePr>
        <p:xfrm>
          <a:off x="214281" y="2500306"/>
          <a:ext cx="8764501" cy="3519495"/>
        </p:xfrm>
        <a:graphic>
          <a:graphicData uri="http://schemas.openxmlformats.org/presentationml/2006/ole">
            <p:oleObj spid="_x0000_s283650" name="Acrobat Document" r:id="rId4" imgW="6485760" imgH="3488040" progId="AcroExch.Document.7">
              <p:embed/>
            </p:oleObj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000628" y="78579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Nc-chi</a:t>
            </a:r>
            <a:r>
              <a:rPr lang="es-ES" dirty="0" smtClean="0"/>
              <a:t> </a:t>
            </a:r>
            <a:r>
              <a:rPr lang="es-ES" dirty="0" err="1" smtClean="0"/>
              <a:t>approximation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i="1" dirty="0" err="1" smtClean="0"/>
              <a:t>effective</a:t>
            </a:r>
            <a:r>
              <a:rPr lang="es-ES" dirty="0" smtClean="0"/>
              <a:t> </a:t>
            </a:r>
            <a:r>
              <a:rPr lang="es-ES" dirty="0" err="1" smtClean="0"/>
              <a:t>parameters</a:t>
            </a:r>
            <a:r>
              <a:rPr lang="es-ES" dirty="0" smtClean="0"/>
              <a:t> are </a:t>
            </a:r>
            <a:r>
              <a:rPr lang="es-ES" dirty="0" err="1" smtClean="0"/>
              <a:t>used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85720" y="6072206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Relative errors in the PDF for central-chi approximation as a function of the correlation coefficient. A) Using effective parameters. B) Using the original parameters.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81000" y="357166"/>
            <a:ext cx="52180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B- Sampling of the k-space:</a:t>
            </a:r>
            <a:endParaRPr lang="en-GB" sz="2400" dirty="0">
              <a:solidFill>
                <a:srgbClr val="FFCC00"/>
              </a:solidFill>
            </a:endParaRPr>
          </a:p>
        </p:txBody>
      </p:sp>
      <p:pic>
        <p:nvPicPr>
          <p:cNvPr id="3" name="2 Imagen" descr="Pantallazo-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62" y="939430"/>
            <a:ext cx="7812266" cy="5918594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7286644" y="3571876"/>
            <a:ext cx="35719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7358082" y="5214950"/>
            <a:ext cx="35719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714356"/>
            <a:ext cx="36920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real acquisitions:</a:t>
            </a:r>
            <a:endParaRPr lang="en-GB" sz="2400" dirty="0">
              <a:solidFill>
                <a:srgbClr val="FFCC00"/>
              </a:solidFill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3616325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" name="Rectangle 33"/>
          <p:cNvSpPr txBox="1">
            <a:spLocks noChangeArrowheads="1"/>
          </p:cNvSpPr>
          <p:nvPr/>
        </p:nvSpPr>
        <p:spPr bwMode="auto">
          <a:xfrm>
            <a:off x="428596" y="1571612"/>
            <a:ext cx="796131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 variances and correlations →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effective values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approximated PDF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err="1" smtClean="0">
                <a:solidFill>
                  <a:srgbClr val="FFCC00"/>
                </a:solidFill>
                <a:latin typeface="+mn-lt"/>
              </a:rPr>
              <a:t>Subsampling</a:t>
            </a:r>
            <a:r>
              <a:rPr lang="en-US" sz="2800" kern="0" dirty="0" smtClean="0">
                <a:solidFill>
                  <a:srgbClr val="FFCC00"/>
                </a:solidFill>
                <a:latin typeface="+mn-lt"/>
              </a:rPr>
              <a:t> </a:t>
            </a:r>
            <a:r>
              <a:rPr lang="en-US" sz="2800" kern="0" dirty="0" smtClean="0">
                <a:solidFill>
                  <a:srgbClr val="FFCC00"/>
                </a:solidFill>
              </a:rPr>
              <a:t>→ modification of </a:t>
            </a:r>
            <a:r>
              <a:rPr lang="es-ES" sz="2800" dirty="0" smtClean="0">
                <a:solidFill>
                  <a:srgbClr val="92D05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92D050"/>
                </a:solidFill>
                <a:latin typeface="Symbol" pitchFamily="18" charset="2"/>
              </a:rPr>
              <a:t>2</a:t>
            </a:r>
            <a:r>
              <a:rPr lang="es-ES" sz="2800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kern="0" dirty="0" smtClean="0">
                <a:solidFill>
                  <a:srgbClr val="FFCC00"/>
                </a:solidFill>
              </a:rPr>
              <a:t>in </a:t>
            </a:r>
            <a:r>
              <a:rPr lang="es-ES" sz="2800" b="1" kern="0" dirty="0" smtClean="0">
                <a:solidFill>
                  <a:srgbClr val="FFCC00"/>
                </a:solidFill>
              </a:rPr>
              <a:t>x</a:t>
            </a:r>
            <a:r>
              <a:rPr lang="es-ES" sz="2800" kern="0" dirty="0" smtClean="0">
                <a:solidFill>
                  <a:srgbClr val="FFCC00"/>
                </a:solidFill>
              </a:rPr>
              <a:t>-</a:t>
            </a:r>
            <a:r>
              <a:rPr lang="es-ES" sz="2800" kern="0" dirty="0" err="1" smtClean="0">
                <a:solidFill>
                  <a:srgbClr val="FFCC00"/>
                </a:solidFill>
              </a:rPr>
              <a:t>space</a:t>
            </a:r>
            <a:endParaRPr lang="es-ES" sz="2800" kern="0" dirty="0" smtClean="0">
              <a:solidFill>
                <a:srgbClr val="FFCC00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r>
              <a:rPr lang="es-ES" sz="2800" kern="0" dirty="0" err="1" smtClean="0">
                <a:solidFill>
                  <a:srgbClr val="FFCC00"/>
                </a:solidFill>
              </a:rPr>
              <a:t>Reconstruction</a:t>
            </a:r>
            <a:r>
              <a:rPr lang="es-ES" sz="2800" kern="0" dirty="0" smtClean="0">
                <a:solidFill>
                  <a:srgbClr val="FFCC00"/>
                </a:solidFill>
              </a:rPr>
              <a:t> </a:t>
            </a:r>
            <a:r>
              <a:rPr lang="es-ES" sz="2800" kern="0" dirty="0" err="1" smtClean="0">
                <a:solidFill>
                  <a:srgbClr val="FFCC00"/>
                </a:solidFill>
              </a:rPr>
              <a:t>method</a:t>
            </a:r>
            <a:r>
              <a:rPr lang="en-US" sz="2800" kern="0" dirty="0" smtClean="0">
                <a:solidFill>
                  <a:srgbClr val="FFCC00"/>
                </a:solidFill>
              </a:rPr>
              <a:t> → </a:t>
            </a:r>
            <a:r>
              <a:rPr lang="es-ES" sz="2800" kern="0" dirty="0" smtClean="0">
                <a:solidFill>
                  <a:srgbClr val="FFCC00"/>
                </a:solidFill>
              </a:rPr>
              <a:t> output </a:t>
            </a:r>
            <a:r>
              <a:rPr lang="es-ES" sz="2800" kern="0" dirty="0" err="1" smtClean="0">
                <a:solidFill>
                  <a:srgbClr val="FFCC00"/>
                </a:solidFill>
              </a:rPr>
              <a:t>may</a:t>
            </a:r>
            <a:r>
              <a:rPr lang="es-ES" sz="2800" kern="0" dirty="0" smtClean="0">
                <a:solidFill>
                  <a:srgbClr val="FFCC00"/>
                </a:solidFill>
              </a:rPr>
              <a:t> </a:t>
            </a:r>
            <a:r>
              <a:rPr lang="es-ES" sz="2800" kern="0" dirty="0" err="1" smtClean="0">
                <a:solidFill>
                  <a:srgbClr val="FFCC00"/>
                </a:solidFill>
              </a:rPr>
              <a:t>be</a:t>
            </a:r>
            <a:r>
              <a:rPr lang="es-ES" sz="2800" kern="0" dirty="0" smtClean="0">
                <a:solidFill>
                  <a:srgbClr val="FFCC00"/>
                </a:solidFill>
              </a:rPr>
              <a:t> </a:t>
            </a:r>
            <a:r>
              <a:rPr lang="es-ES" sz="2800" kern="0" dirty="0" err="1" smtClean="0">
                <a:solidFill>
                  <a:srgbClr val="92D050"/>
                </a:solidFill>
              </a:rPr>
              <a:t>Rician</a:t>
            </a:r>
            <a:r>
              <a:rPr lang="es-ES" sz="2800" kern="0" dirty="0" smtClean="0">
                <a:solidFill>
                  <a:srgbClr val="FFCC00"/>
                </a:solidFill>
              </a:rPr>
              <a:t> </a:t>
            </a:r>
            <a:r>
              <a:rPr lang="es-ES" sz="2800" kern="0" dirty="0" err="1" smtClean="0">
                <a:solidFill>
                  <a:srgbClr val="FFCC00"/>
                </a:solidFill>
              </a:rPr>
              <a:t>or</a:t>
            </a:r>
            <a:r>
              <a:rPr lang="es-ES" sz="2800" kern="0" dirty="0" smtClean="0">
                <a:solidFill>
                  <a:srgbClr val="FFCC00"/>
                </a:solidFill>
              </a:rPr>
              <a:t> </a:t>
            </a:r>
            <a:r>
              <a:rPr lang="es-ES" sz="2800" kern="0" dirty="0" err="1" smtClean="0">
                <a:solidFill>
                  <a:srgbClr val="FFCC00"/>
                </a:solidFill>
              </a:rPr>
              <a:t>an</a:t>
            </a:r>
            <a:r>
              <a:rPr lang="es-ES" sz="2800" kern="0" dirty="0" smtClean="0">
                <a:solidFill>
                  <a:srgbClr val="FFCC00"/>
                </a:solidFill>
              </a:rPr>
              <a:t> </a:t>
            </a:r>
            <a:r>
              <a:rPr lang="es-ES" sz="2800" kern="0" dirty="0" err="1" smtClean="0">
                <a:solidFill>
                  <a:srgbClr val="FFCC00"/>
                </a:solidFill>
              </a:rPr>
              <a:t>approximation</a:t>
            </a:r>
            <a:r>
              <a:rPr lang="es-ES" sz="2800" kern="0" dirty="0" smtClean="0">
                <a:solidFill>
                  <a:srgbClr val="FFCC00"/>
                </a:solidFill>
              </a:rPr>
              <a:t> of </a:t>
            </a:r>
            <a:r>
              <a:rPr lang="es-ES" sz="2800" kern="0" dirty="0" err="1" smtClean="0">
                <a:solidFill>
                  <a:schemeClr val="accent1">
                    <a:lumMod val="90000"/>
                  </a:schemeClr>
                </a:solidFill>
              </a:rPr>
              <a:t>nc-chi</a:t>
            </a:r>
            <a:endParaRPr lang="es-ES" sz="2800" kern="0" dirty="0" smtClean="0">
              <a:solidFill>
                <a:schemeClr val="accent1">
                  <a:lumMod val="90000"/>
                </a:schemeClr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r>
              <a:rPr lang="es-ES" sz="2800" kern="0" dirty="0" err="1" smtClean="0">
                <a:solidFill>
                  <a:srgbClr val="FFCC00"/>
                </a:solidFill>
              </a:rPr>
              <a:t>The</a:t>
            </a:r>
            <a:r>
              <a:rPr lang="es-ES" sz="2800" kern="0" dirty="0" smtClean="0">
                <a:solidFill>
                  <a:srgbClr val="FFCC00"/>
                </a:solidFill>
              </a:rPr>
              <a:t> </a:t>
            </a:r>
            <a:r>
              <a:rPr lang="es-ES" sz="2800" kern="0" dirty="0" err="1" smtClean="0">
                <a:solidFill>
                  <a:srgbClr val="FFCC00"/>
                </a:solidFill>
              </a:rPr>
              <a:t>variance</a:t>
            </a:r>
            <a:r>
              <a:rPr lang="es-ES" sz="2800" kern="0" dirty="0" smtClean="0">
                <a:solidFill>
                  <a:srgbClr val="FFCC00"/>
                </a:solidFill>
              </a:rPr>
              <a:t> of </a:t>
            </a:r>
            <a:r>
              <a:rPr lang="es-ES" sz="2800" kern="0" dirty="0" err="1" smtClean="0">
                <a:solidFill>
                  <a:srgbClr val="FFCC00"/>
                </a:solidFill>
              </a:rPr>
              <a:t>noise</a:t>
            </a:r>
            <a:r>
              <a:rPr lang="es-ES" sz="2800" kern="0" dirty="0" smtClean="0">
                <a:solidFill>
                  <a:srgbClr val="FFCC00"/>
                </a:solidFill>
              </a:rPr>
              <a:t> (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2800" kern="0" dirty="0" smtClean="0">
                <a:solidFill>
                  <a:srgbClr val="FFCC00"/>
                </a:solidFill>
              </a:rPr>
              <a:t>) </a:t>
            </a:r>
            <a:r>
              <a:rPr lang="es-ES" sz="2800" kern="0" dirty="0" err="1" smtClean="0">
                <a:solidFill>
                  <a:srgbClr val="FFCC00"/>
                </a:solidFill>
              </a:rPr>
              <a:t>becomes</a:t>
            </a:r>
            <a:r>
              <a:rPr lang="es-ES" sz="2800" kern="0" dirty="0" smtClean="0">
                <a:solidFill>
                  <a:srgbClr val="FFCC00"/>
                </a:solidFill>
              </a:rPr>
              <a:t> </a:t>
            </a:r>
            <a:r>
              <a:rPr lang="es-ES" sz="2800" b="1" kern="0" dirty="0" smtClean="0">
                <a:solidFill>
                  <a:srgbClr val="FFCC00"/>
                </a:solidFill>
              </a:rPr>
              <a:t>x</a:t>
            </a:r>
            <a:r>
              <a:rPr lang="es-ES" sz="2800" kern="0" dirty="0" smtClean="0">
                <a:solidFill>
                  <a:srgbClr val="FFCC00"/>
                </a:solidFill>
              </a:rPr>
              <a:t>-</a:t>
            </a:r>
            <a:r>
              <a:rPr lang="es-ES" sz="2800" kern="0" dirty="0" err="1" smtClean="0">
                <a:solidFill>
                  <a:srgbClr val="FFCC00"/>
                </a:solidFill>
              </a:rPr>
              <a:t>dependant</a:t>
            </a:r>
            <a:r>
              <a:rPr lang="es-ES" sz="2800" kern="0" dirty="0" smtClean="0">
                <a:solidFill>
                  <a:srgbClr val="FFCC00"/>
                </a:solidFill>
              </a:rPr>
              <a:t> </a:t>
            </a:r>
            <a:r>
              <a:rPr lang="en-US" sz="2800" kern="0" dirty="0" smtClean="0">
                <a:solidFill>
                  <a:srgbClr val="FFCC00"/>
                </a:solidFill>
              </a:rPr>
              <a:t> → </a:t>
            </a:r>
            <a:r>
              <a:rPr lang="es-ES" sz="2800" dirty="0" smtClean="0">
                <a:solidFill>
                  <a:srgbClr val="92D05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92D050"/>
                </a:solidFill>
                <a:latin typeface="Symbol" pitchFamily="18" charset="2"/>
              </a:rPr>
              <a:t>2</a:t>
            </a:r>
            <a:r>
              <a:rPr lang="es-ES" sz="2800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endParaRPr lang="es-ES" sz="2800" kern="0" dirty="0" smtClean="0">
              <a:solidFill>
                <a:schemeClr val="accent1">
                  <a:lumMod val="90000"/>
                </a:schemeClr>
              </a:solidFill>
            </a:endParaRPr>
          </a:p>
          <a:p>
            <a:pPr marL="609600" lvl="0" indent="-609600">
              <a:spcBef>
                <a:spcPct val="20000"/>
              </a:spcBef>
              <a:buFontTx/>
              <a:buChar char="•"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abl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2296"/>
            <a:ext cx="9144000" cy="250820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71406" y="1992362"/>
            <a:ext cx="8929750" cy="64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71406" y="2635304"/>
            <a:ext cx="8929750" cy="1285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71406" y="1992362"/>
            <a:ext cx="8929750" cy="21431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71406" y="3063932"/>
            <a:ext cx="8929750" cy="42862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71406" y="2635304"/>
            <a:ext cx="8929750" cy="42862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428728" y="5429264"/>
            <a:ext cx="6277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 smtClean="0"/>
              <a:t>Survey</a:t>
            </a:r>
            <a:r>
              <a:rPr lang="es-ES" sz="2800" b="1" dirty="0" smtClean="0"/>
              <a:t> of </a:t>
            </a:r>
            <a:r>
              <a:rPr lang="es-ES" sz="2800" b="1" dirty="0" err="1" smtClean="0"/>
              <a:t>statistical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models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for</a:t>
            </a:r>
            <a:r>
              <a:rPr lang="es-ES" sz="2800" b="1" dirty="0" smtClean="0"/>
              <a:t> MRI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14348" y="1571612"/>
            <a:ext cx="791755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5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4- Example: </a:t>
            </a:r>
          </a:p>
          <a:p>
            <a:pPr algn="ctr" eaLnBrk="0" hangingPunct="0">
              <a:defRPr/>
            </a:pPr>
            <a:r>
              <a:rPr lang="en-GB" sz="5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non stationary </a:t>
            </a:r>
            <a:r>
              <a:rPr lang="en-GB" sz="54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nc</a:t>
            </a:r>
            <a:r>
              <a:rPr lang="en-GB" sz="5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-chi </a:t>
            </a:r>
          </a:p>
          <a:p>
            <a:pPr algn="ctr" eaLnBrk="0" hangingPunct="0">
              <a:defRPr/>
            </a:pPr>
            <a:r>
              <a:rPr lang="en-GB" sz="5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approximation</a:t>
            </a:r>
            <a:endParaRPr lang="en-GB" sz="44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381000" y="642918"/>
            <a:ext cx="14830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  <a:endParaRPr lang="en-GB" sz="2400" dirty="0">
              <a:solidFill>
                <a:srgbClr val="FFCC00"/>
              </a:solidFill>
            </a:endParaRPr>
          </a:p>
        </p:txBody>
      </p:sp>
      <p:sp>
        <p:nvSpPr>
          <p:cNvPr id="6150" name="Text Box 32"/>
          <p:cNvSpPr txBox="1">
            <a:spLocks noChangeArrowheads="1"/>
          </p:cNvSpPr>
          <p:nvPr/>
        </p:nvSpPr>
        <p:spPr bwMode="auto">
          <a:xfrm>
            <a:off x="3616325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6151" name="Rectangle 3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28662" y="1285860"/>
            <a:ext cx="7786741" cy="5000660"/>
          </a:xfrm>
          <a:noFill/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FFCC00"/>
                </a:solidFill>
              </a:rPr>
              <a:t>Noise in MR </a:t>
            </a:r>
            <a:r>
              <a:rPr lang="en-US" sz="2400" dirty="0" err="1" smtClean="0">
                <a:solidFill>
                  <a:srgbClr val="FFCC00"/>
                </a:solidFill>
              </a:rPr>
              <a:t>acquistions</a:t>
            </a:r>
            <a:endParaRPr lang="en-US" sz="2400" dirty="0" smtClean="0">
              <a:solidFill>
                <a:srgbClr val="FFCC0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FFCC00"/>
                </a:solidFill>
              </a:rPr>
              <a:t>Basic Models</a:t>
            </a:r>
          </a:p>
          <a:p>
            <a:pPr marL="1617663" lvl="3" indent="-360363" eaLnBrk="1" hangingPunct="1"/>
            <a:r>
              <a:rPr lang="en-US" dirty="0" err="1" smtClean="0">
                <a:solidFill>
                  <a:srgbClr val="92D050"/>
                </a:solidFill>
              </a:rPr>
              <a:t>Rician</a:t>
            </a:r>
            <a:endParaRPr lang="en-US" dirty="0" smtClean="0">
              <a:solidFill>
                <a:srgbClr val="92D050"/>
              </a:solidFill>
            </a:endParaRPr>
          </a:p>
          <a:p>
            <a:pPr marL="1617663" lvl="3" indent="-360363" eaLnBrk="1" hangingPunct="1"/>
            <a:r>
              <a:rPr lang="en-US" dirty="0" smtClean="0">
                <a:solidFill>
                  <a:srgbClr val="92D050"/>
                </a:solidFill>
              </a:rPr>
              <a:t>Non-central chi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FFCC00"/>
                </a:solidFill>
              </a:rPr>
              <a:t>More Complex Models</a:t>
            </a:r>
          </a:p>
          <a:p>
            <a:pPr marL="1617663" lvl="3" indent="-360363" eaLnBrk="1" hangingPunct="1">
              <a:buFont typeface="+mj-lt"/>
              <a:buChar char="–"/>
            </a:pPr>
            <a:r>
              <a:rPr lang="en-US" dirty="0" smtClean="0">
                <a:solidFill>
                  <a:srgbClr val="92D050"/>
                </a:solidFill>
              </a:rPr>
              <a:t>Correlated multiple coils</a:t>
            </a:r>
          </a:p>
          <a:p>
            <a:pPr marL="1617663" lvl="3" indent="-360363" eaLnBrk="1" hangingPunct="1">
              <a:buFont typeface="+mj-lt"/>
              <a:buChar char="–"/>
            </a:pPr>
            <a:r>
              <a:rPr lang="en-US" dirty="0" smtClean="0">
                <a:solidFill>
                  <a:srgbClr val="92D050"/>
                </a:solidFill>
              </a:rPr>
              <a:t>Parallel MRI: SENSE and GRAPPA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>
                <a:solidFill>
                  <a:srgbClr val="FFCC00"/>
                </a:solidFill>
              </a:rPr>
              <a:t>The </a:t>
            </a:r>
            <a:r>
              <a:rPr lang="en-US" sz="2400" dirty="0" err="1" smtClean="0">
                <a:solidFill>
                  <a:srgbClr val="FFCC00"/>
                </a:solidFill>
              </a:rPr>
              <a:t>nc</a:t>
            </a:r>
            <a:r>
              <a:rPr lang="en-US" sz="2400" dirty="0" smtClean="0">
                <a:solidFill>
                  <a:srgbClr val="FFCC00"/>
                </a:solidFill>
              </a:rPr>
              <a:t>-chi example</a:t>
            </a:r>
          </a:p>
          <a:p>
            <a:pPr marL="1617663" lvl="3" indent="-360363" eaLnBrk="1" hangingPunct="1">
              <a:buFont typeface="+mj-lt"/>
              <a:buChar char="–"/>
            </a:pPr>
            <a:r>
              <a:rPr lang="en-US" dirty="0" smtClean="0">
                <a:solidFill>
                  <a:srgbClr val="92D050"/>
                </a:solidFill>
              </a:rPr>
              <a:t>Non-stationary noise</a:t>
            </a:r>
          </a:p>
          <a:p>
            <a:pPr marL="1617663" lvl="3" indent="-360363" eaLnBrk="1" hangingPunct="1">
              <a:buFont typeface="+mj-lt"/>
              <a:buChar char="–"/>
            </a:pPr>
            <a:r>
              <a:rPr lang="en-US" dirty="0" smtClean="0">
                <a:solidFill>
                  <a:srgbClr val="92D050"/>
                </a:solidFill>
              </a:rPr>
              <a:t>Effective values</a:t>
            </a:r>
          </a:p>
          <a:p>
            <a:pPr marL="457200" lvl="1" indent="-457200" eaLnBrk="1" hangingPunct="1">
              <a:buFont typeface="+mj-lt"/>
              <a:buAutoNum type="arabicPeriod" startAt="5"/>
            </a:pPr>
            <a:r>
              <a:rPr lang="en-US" sz="2200" dirty="0" smtClean="0">
                <a:solidFill>
                  <a:srgbClr val="FFCC00"/>
                </a:solidFill>
                <a:ea typeface="+mn-ea"/>
                <a:cs typeface="+mn-cs"/>
              </a:rPr>
              <a:t>Other models</a:t>
            </a:r>
          </a:p>
          <a:p>
            <a:pPr marL="457200" indent="-457200" eaLnBrk="1" hangingPunct="1">
              <a:buFont typeface="+mj-lt"/>
              <a:buAutoNum type="arabicPeriod" startAt="6"/>
            </a:pPr>
            <a:r>
              <a:rPr lang="en-US" sz="2200" dirty="0" smtClean="0">
                <a:solidFill>
                  <a:srgbClr val="FFCC00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7288213" y="-914400"/>
            <a:ext cx="18415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0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57158" y="571480"/>
            <a:ext cx="40334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Nc</a:t>
            </a: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-chi approximation</a:t>
            </a:r>
            <a:endParaRPr lang="en-GB" sz="2400" dirty="0">
              <a:solidFill>
                <a:srgbClr val="FFCC00"/>
              </a:solidFill>
            </a:endParaRPr>
          </a:p>
        </p:txBody>
      </p:sp>
      <p:pic>
        <p:nvPicPr>
          <p:cNvPr id="19" name="Picture 9" descr="fan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571744"/>
            <a:ext cx="1219200" cy="1219200"/>
          </a:xfrm>
          <a:prstGeom prst="rect">
            <a:avLst/>
          </a:prstGeom>
          <a:noFill/>
        </p:spPr>
      </p:pic>
      <p:pic>
        <p:nvPicPr>
          <p:cNvPr id="23" name="Picture 11" descr="fan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000504"/>
            <a:ext cx="1219200" cy="1219200"/>
          </a:xfrm>
          <a:prstGeom prst="rect">
            <a:avLst/>
          </a:prstGeom>
          <a:noFill/>
        </p:spPr>
      </p:pic>
      <p:pic>
        <p:nvPicPr>
          <p:cNvPr id="24" name="Picture 13" descr="fan4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571744"/>
            <a:ext cx="1219200" cy="1219200"/>
          </a:xfrm>
          <a:prstGeom prst="rect">
            <a:avLst/>
          </a:prstGeom>
          <a:noFill/>
        </p:spPr>
      </p:pic>
      <p:pic>
        <p:nvPicPr>
          <p:cNvPr id="25" name="Picture 15" descr="fan6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1214422"/>
            <a:ext cx="1219200" cy="1219200"/>
          </a:xfrm>
          <a:prstGeom prst="rect">
            <a:avLst/>
          </a:prstGeom>
          <a:noFill/>
        </p:spPr>
      </p:pic>
      <p:pic>
        <p:nvPicPr>
          <p:cNvPr id="26" name="Picture 9" descr="fan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571744"/>
            <a:ext cx="1219200" cy="1219200"/>
          </a:xfrm>
          <a:prstGeom prst="rect">
            <a:avLst/>
          </a:prstGeom>
          <a:noFill/>
        </p:spPr>
      </p:pic>
      <p:sp>
        <p:nvSpPr>
          <p:cNvPr id="27" name="26 Arco"/>
          <p:cNvSpPr/>
          <p:nvPr/>
        </p:nvSpPr>
        <p:spPr>
          <a:xfrm rot="-5400000">
            <a:off x="1035819" y="1678769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Arco"/>
          <p:cNvSpPr/>
          <p:nvPr/>
        </p:nvSpPr>
        <p:spPr>
          <a:xfrm>
            <a:off x="2571736" y="1714488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Arco"/>
          <p:cNvSpPr/>
          <p:nvPr/>
        </p:nvSpPr>
        <p:spPr>
          <a:xfrm rot="-10800000">
            <a:off x="1071538" y="3214686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Arco"/>
          <p:cNvSpPr/>
          <p:nvPr/>
        </p:nvSpPr>
        <p:spPr>
          <a:xfrm rot="5400000">
            <a:off x="2607455" y="3107529"/>
            <a:ext cx="1785950" cy="1571636"/>
          </a:xfrm>
          <a:prstGeom prst="arc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CuadroTexto"/>
          <p:cNvSpPr txBox="1"/>
          <p:nvPr/>
        </p:nvSpPr>
        <p:spPr>
          <a:xfrm>
            <a:off x="2357422" y="2428868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s-E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3500430" y="3786190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s-E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2214546" y="5214950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es-E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1142976" y="3786190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endParaRPr lang="es-ES" dirty="0"/>
          </a:p>
        </p:txBody>
      </p:sp>
      <p:sp>
        <p:nvSpPr>
          <p:cNvPr id="37" name="36 CuadroTexto"/>
          <p:cNvSpPr txBox="1"/>
          <p:nvPr/>
        </p:nvSpPr>
        <p:spPr>
          <a:xfrm>
            <a:off x="3786182" y="1428736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endParaRPr lang="es-ES" dirty="0"/>
          </a:p>
        </p:txBody>
      </p:sp>
      <p:sp>
        <p:nvSpPr>
          <p:cNvPr id="38" name="37 CuadroTexto"/>
          <p:cNvSpPr txBox="1"/>
          <p:nvPr/>
        </p:nvSpPr>
        <p:spPr>
          <a:xfrm>
            <a:off x="928662" y="1500174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928662" y="4429132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34</a:t>
            </a:r>
          </a:p>
          <a:p>
            <a:endParaRPr lang="es-ES" dirty="0"/>
          </a:p>
        </p:txBody>
      </p:sp>
      <p:sp>
        <p:nvSpPr>
          <p:cNvPr id="40" name="39 CuadroTexto"/>
          <p:cNvSpPr txBox="1"/>
          <p:nvPr/>
        </p:nvSpPr>
        <p:spPr>
          <a:xfrm>
            <a:off x="3929058" y="4429132"/>
            <a:ext cx="5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r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endParaRPr lang="es-ES" dirty="0"/>
          </a:p>
        </p:txBody>
      </p:sp>
      <p:graphicFrame>
        <p:nvGraphicFramePr>
          <p:cNvPr id="31" name="30 Objeto"/>
          <p:cNvGraphicFramePr>
            <a:graphicFrameLocks noChangeAspect="1"/>
          </p:cNvGraphicFramePr>
          <p:nvPr/>
        </p:nvGraphicFramePr>
        <p:xfrm>
          <a:off x="5143504" y="785794"/>
          <a:ext cx="2508248" cy="1428748"/>
        </p:xfrm>
        <a:graphic>
          <a:graphicData uri="http://schemas.openxmlformats.org/presentationml/2006/ole">
            <p:oleObj spid="_x0000_s284674" name="Ecuación" r:id="rId8" imgW="1650960" imgH="939600" progId="Equation.3">
              <p:embed/>
            </p:oleObj>
          </a:graphicData>
        </a:graphic>
      </p:graphicFrame>
      <p:cxnSp>
        <p:nvCxnSpPr>
          <p:cNvPr id="44" name="43 Conector recto de flecha"/>
          <p:cNvCxnSpPr/>
          <p:nvPr/>
        </p:nvCxnSpPr>
        <p:spPr>
          <a:xfrm>
            <a:off x="4643438" y="3355974"/>
            <a:ext cx="178595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4643438" y="278605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Sum</a:t>
            </a:r>
            <a:r>
              <a:rPr lang="es-ES" dirty="0" smtClean="0"/>
              <a:t> of </a:t>
            </a:r>
            <a:r>
              <a:rPr lang="es-ES" dirty="0" err="1" smtClean="0"/>
              <a:t>Squares</a:t>
            </a:r>
            <a:endParaRPr lang="es-ES" dirty="0"/>
          </a:p>
        </p:txBody>
      </p:sp>
      <p:pic>
        <p:nvPicPr>
          <p:cNvPr id="46" name="Picture 17" descr="so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2500306"/>
            <a:ext cx="1714512" cy="1714512"/>
          </a:xfrm>
          <a:prstGeom prst="rect">
            <a:avLst/>
          </a:prstGeom>
          <a:noFill/>
        </p:spPr>
      </p:pic>
      <p:pic>
        <p:nvPicPr>
          <p:cNvPr id="32" name="31 Imagen" descr="leff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9124" y="4500570"/>
            <a:ext cx="4357686" cy="2030286"/>
          </a:xfrm>
          <a:prstGeom prst="rect">
            <a:avLst/>
          </a:prstGeom>
        </p:spPr>
      </p:pic>
      <p:sp>
        <p:nvSpPr>
          <p:cNvPr id="41" name="40 CuadroTexto"/>
          <p:cNvSpPr txBox="1"/>
          <p:nvPr/>
        </p:nvSpPr>
        <p:spPr>
          <a:xfrm>
            <a:off x="928662" y="585789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 smtClean="0"/>
              <a:t>Nc-chi</a:t>
            </a:r>
            <a:r>
              <a:rPr lang="es-ES" dirty="0" smtClean="0"/>
              <a:t> </a:t>
            </a:r>
            <a:r>
              <a:rPr lang="es-ES" dirty="0" err="1" smtClean="0"/>
              <a:t>approximation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i="1" dirty="0" err="1" smtClean="0"/>
              <a:t>effective</a:t>
            </a:r>
            <a:r>
              <a:rPr lang="es-ES" dirty="0" smtClean="0"/>
              <a:t> </a:t>
            </a:r>
            <a:r>
              <a:rPr lang="es-ES" dirty="0" err="1" smtClean="0"/>
              <a:t>parameters</a:t>
            </a:r>
            <a:r>
              <a:rPr lang="es-ES" dirty="0" smtClean="0"/>
              <a:t> are </a:t>
            </a:r>
            <a:r>
              <a:rPr lang="es-ES" dirty="0" err="1" smtClean="0"/>
              <a:t>used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/>
        </p:nvGraphicFramePr>
        <p:xfrm>
          <a:off x="0" y="1054903"/>
          <a:ext cx="9144000" cy="3659981"/>
        </p:xfrm>
        <a:graphic>
          <a:graphicData uri="http://schemas.openxmlformats.org/presentationml/2006/ole">
            <p:oleObj spid="_x0000_s285698" name="Acrobat Document" r:id="rId3" imgW="6503760" imgH="3488040" progId="AcroExch.Document.7">
              <p:embed/>
            </p:oleObj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71473" y="5211561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Effective number of coils as a function of the coefficient of correlation. </a:t>
            </a:r>
          </a:p>
          <a:p>
            <a:r>
              <a:rPr lang="en-US" dirty="0" smtClean="0"/>
              <a:t>A) Absolute value. B) Relative Value.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_mult_eff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4000528" cy="4000528"/>
          </a:xfrm>
          <a:prstGeom prst="rect">
            <a:avLst/>
          </a:prstGeom>
        </p:spPr>
      </p:pic>
      <p:pic>
        <p:nvPicPr>
          <p:cNvPr id="3" name="2 Imagen" descr="L_mult_eff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285860"/>
            <a:ext cx="4000528" cy="401684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571604" y="5572140"/>
            <a:ext cx="1207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Symbol" pitchFamily="18" charset="2"/>
              </a:rPr>
              <a:t>s</a:t>
            </a:r>
            <a:r>
              <a:rPr lang="es-ES" sz="3200" i="1" baseline="-25000" dirty="0" err="1" smtClean="0"/>
              <a:t>eff</a:t>
            </a:r>
            <a:r>
              <a:rPr lang="es-ES" sz="3200" dirty="0" smtClean="0"/>
              <a:t>(x)</a:t>
            </a:r>
            <a:endParaRPr lang="es-ES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857884" y="5572140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3200" i="1" baseline="-25000" dirty="0" err="1" smtClean="0"/>
              <a:t>eff</a:t>
            </a:r>
            <a:r>
              <a:rPr lang="es-ES" sz="3200" dirty="0" smtClean="0"/>
              <a:t>(x)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 txBox="1">
            <a:spLocks noChangeArrowheads="1"/>
          </p:cNvSpPr>
          <p:nvPr/>
        </p:nvSpPr>
        <p:spPr bwMode="auto">
          <a:xfrm>
            <a:off x="468340" y="1071546"/>
            <a:ext cx="796131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es-ES" sz="2800" dirty="0" err="1" smtClean="0">
                <a:solidFill>
                  <a:srgbClr val="92D050"/>
                </a:solidFill>
                <a:latin typeface="Symbol" pitchFamily="18" charset="2"/>
              </a:rPr>
              <a:t>s</a:t>
            </a:r>
            <a:r>
              <a:rPr lang="es-ES" sz="2800" i="1" baseline="-25000" dirty="0" err="1" smtClean="0">
                <a:solidFill>
                  <a:srgbClr val="92D050"/>
                </a:solidFill>
              </a:rPr>
              <a:t>eff</a:t>
            </a:r>
            <a:r>
              <a:rPr lang="es-ES" sz="2800" dirty="0" smtClean="0">
                <a:solidFill>
                  <a:srgbClr val="92D050"/>
                </a:solidFill>
              </a:rPr>
              <a:t>(x) </a:t>
            </a:r>
            <a:r>
              <a:rPr lang="es-ES" sz="2800" dirty="0" smtClean="0"/>
              <a:t>a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" sz="28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2800" i="1" baseline="-25000" dirty="0" err="1" smtClean="0">
                <a:solidFill>
                  <a:srgbClr val="92D050"/>
                </a:solidFill>
              </a:rPr>
              <a:t>eff</a:t>
            </a:r>
            <a:r>
              <a:rPr lang="es-ES" sz="2800" dirty="0" smtClean="0">
                <a:solidFill>
                  <a:srgbClr val="92D050"/>
                </a:solidFill>
              </a:rPr>
              <a:t>(x)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depend on x.</a:t>
            </a: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solidFill>
                  <a:srgbClr val="FFCC00"/>
                </a:solidFill>
                <a:latin typeface="+mn-lt"/>
              </a:rPr>
              <a:t>Good news: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09600" indent="-609600">
              <a:spcBef>
                <a:spcPct val="20000"/>
              </a:spcBef>
              <a:defRPr/>
            </a:pP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2800" i="1" baseline="-25000" dirty="0" err="1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(x)· 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(x)= </a:t>
            </a:r>
            <a:r>
              <a:rPr lang="es-ES" sz="2800" dirty="0" err="1" smtClean="0">
                <a:solidFill>
                  <a:srgbClr val="FFC000"/>
                </a:solidFill>
              </a:rPr>
              <a:t>tr</a:t>
            </a:r>
            <a:r>
              <a:rPr lang="es-ES" sz="2800" dirty="0" smtClean="0">
                <a:solidFill>
                  <a:srgbClr val="FFC000"/>
                </a:solidFill>
              </a:rPr>
              <a:t>(</a:t>
            </a:r>
            <a:r>
              <a:rPr lang="es-ES" sz="2800" b="1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dirty="0" smtClean="0">
                <a:solidFill>
                  <a:srgbClr val="FFC000"/>
                </a:solidFill>
              </a:rPr>
              <a:t>)=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1</a:t>
            </a:r>
            <a:r>
              <a:rPr lang="es-ES" sz="2800" i="1" dirty="0" smtClean="0">
                <a:solidFill>
                  <a:srgbClr val="FFC000"/>
                </a:solidFill>
              </a:rPr>
              <a:t>+…+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 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L</a:t>
            </a:r>
            <a:r>
              <a:rPr lang="es-ES" sz="2800" i="1" dirty="0" smtClean="0">
                <a:solidFill>
                  <a:srgbClr val="FFC000"/>
                </a:solidFill>
              </a:rPr>
              <a:t>=</a:t>
            </a:r>
            <a:r>
              <a:rPr lang="es-ES" sz="2800" dirty="0" smtClean="0">
                <a:solidFill>
                  <a:srgbClr val="FFC000"/>
                </a:solidFill>
              </a:rPr>
              <a:t>L·&lt;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 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i </a:t>
            </a:r>
            <a:r>
              <a:rPr lang="es-ES" sz="2800" dirty="0" smtClean="0">
                <a:solidFill>
                  <a:srgbClr val="FFC000"/>
                </a:solidFill>
              </a:rPr>
              <a:t>&gt;</a:t>
            </a:r>
          </a:p>
          <a:p>
            <a:pPr marL="609600" indent="-609600" algn="ctr">
              <a:spcBef>
                <a:spcPct val="20000"/>
              </a:spcBef>
              <a:defRPr/>
            </a:pPr>
            <a:endParaRPr kumimoji="0" lang="es-ES" sz="2800" b="0" u="none" strike="noStrike" kern="0" cap="none" spc="0" normalizeH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r>
              <a:rPr lang="es-ES" sz="2800" kern="0" dirty="0" err="1" smtClean="0">
                <a:solidFill>
                  <a:srgbClr val="FFCC00"/>
                </a:solidFill>
                <a:latin typeface="+mn-lt"/>
              </a:rPr>
              <a:t>The</a:t>
            </a:r>
            <a:r>
              <a:rPr lang="es-ES" sz="2800" kern="0" dirty="0" smtClean="0">
                <a:solidFill>
                  <a:srgbClr val="FFCC00"/>
                </a:solidFill>
                <a:latin typeface="+mn-lt"/>
              </a:rPr>
              <a:t> </a:t>
            </a:r>
            <a:r>
              <a:rPr lang="es-ES" sz="2800" kern="0" dirty="0" err="1" smtClean="0">
                <a:solidFill>
                  <a:srgbClr val="FFCC00"/>
                </a:solidFill>
                <a:latin typeface="+mn-lt"/>
              </a:rPr>
              <a:t>product</a:t>
            </a:r>
            <a:r>
              <a:rPr lang="es-ES" sz="2800" kern="0" dirty="0" smtClean="0">
                <a:solidFill>
                  <a:srgbClr val="FFCC00"/>
                </a:solidFill>
                <a:latin typeface="+mn-lt"/>
              </a:rPr>
              <a:t> </a:t>
            </a:r>
            <a:r>
              <a:rPr lang="es-ES" sz="2800" kern="0" dirty="0" err="1" smtClean="0">
                <a:solidFill>
                  <a:srgbClr val="FFCC00"/>
                </a:solidFill>
                <a:latin typeface="+mn-lt"/>
              </a:rPr>
              <a:t>is</a:t>
            </a:r>
            <a:r>
              <a:rPr lang="es-ES" sz="2800" kern="0" dirty="0" smtClean="0">
                <a:solidFill>
                  <a:srgbClr val="FFCC00"/>
                </a:solidFill>
                <a:latin typeface="+mn-lt"/>
              </a:rPr>
              <a:t> a </a:t>
            </a:r>
            <a:r>
              <a:rPr lang="es-ES" sz="2800" kern="0" dirty="0" err="1" smtClean="0">
                <a:solidFill>
                  <a:srgbClr val="FFCC00"/>
                </a:solidFill>
                <a:latin typeface="+mn-lt"/>
              </a:rPr>
              <a:t>constant</a:t>
            </a:r>
            <a:r>
              <a:rPr lang="es-ES" sz="2800" kern="0" dirty="0" smtClean="0">
                <a:solidFill>
                  <a:srgbClr val="FFCC00"/>
                </a:solidFill>
                <a:latin typeface="+mn-lt"/>
              </a:rPr>
              <a:t>: </a:t>
            </a:r>
          </a:p>
          <a:p>
            <a:pPr marL="609600" indent="-609600">
              <a:spcBef>
                <a:spcPct val="20000"/>
              </a:spcBef>
              <a:defRPr/>
            </a:pPr>
            <a:endParaRPr lang="es-ES" sz="2800" kern="0" dirty="0" smtClean="0">
              <a:solidFill>
                <a:srgbClr val="FFCC00"/>
              </a:solidFill>
              <a:latin typeface="+mn-lt"/>
              <a:cs typeface="Times New Roman" pitchFamily="18" charset="0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2800" i="1" baseline="-25000" dirty="0" err="1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(x)· 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(x)=L·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s-ES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  <a:defRPr/>
            </a:pPr>
            <a:endParaRPr lang="es-ES" sz="2800" kern="0" dirty="0" smtClean="0">
              <a:solidFill>
                <a:srgbClr val="FFCC00"/>
              </a:solidFill>
              <a:latin typeface="+mn-lt"/>
            </a:endParaRPr>
          </a:p>
          <a:p>
            <a:pPr marL="609600" indent="-609600">
              <a:spcBef>
                <a:spcPct val="20000"/>
              </a:spcBef>
              <a:defRPr/>
            </a:pPr>
            <a:endParaRPr lang="es-ES" sz="2800" kern="0" dirty="0" smtClean="0">
              <a:solidFill>
                <a:srgbClr val="FFCC00"/>
              </a:solidFill>
              <a:latin typeface="+mn-lt"/>
            </a:endParaRPr>
          </a:p>
          <a:p>
            <a:pPr marL="609600" indent="-6096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FFCC00"/>
              </a:solidFill>
              <a:latin typeface="+mn-lt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5143504" y="5072074"/>
            <a:ext cx="928694" cy="785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714356"/>
            <a:ext cx="24625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Implications:</a:t>
            </a:r>
            <a:endParaRPr lang="en-GB" sz="2400" dirty="0">
              <a:solidFill>
                <a:srgbClr val="FFCC00"/>
              </a:solidFill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3616325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" name="Rectangle 33"/>
          <p:cNvSpPr txBox="1">
            <a:spLocks noChangeArrowheads="1"/>
          </p:cNvSpPr>
          <p:nvPr/>
        </p:nvSpPr>
        <p:spPr bwMode="auto">
          <a:xfrm>
            <a:off x="428596" y="1571612"/>
            <a:ext cx="796131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Equivalence</a:t>
            </a:r>
            <a:r>
              <a:rPr kumimoji="0" lang="es-E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</a:t>
            </a:r>
            <a:r>
              <a:rPr kumimoji="0" lang="es-E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1" u="none" strike="noStrike" kern="0" cap="none" spc="0" normalizeH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effective</a:t>
            </a:r>
            <a:r>
              <a:rPr kumimoji="0" lang="es-E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s-ES" sz="2800" b="0" i="1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</a:t>
            </a:r>
            <a:r>
              <a:rPr kumimoji="0" lang="es-E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parameters</a:t>
            </a:r>
            <a:endParaRPr kumimoji="0" lang="es-ES" sz="2800" b="0" i="0" u="none" strike="noStrike" kern="0" cap="none" spc="0" normalizeH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s-ES" sz="2800" kern="0" dirty="0" err="1" smtClean="0">
                <a:solidFill>
                  <a:srgbClr val="FFCC00"/>
                </a:solidFill>
                <a:latin typeface="+mn-lt"/>
              </a:rPr>
              <a:t>Product</a:t>
            </a:r>
            <a:r>
              <a:rPr lang="es-ES" sz="2800" kern="0" dirty="0" smtClean="0">
                <a:solidFill>
                  <a:srgbClr val="FFCC00"/>
                </a:solidFill>
                <a:latin typeface="+mn-lt"/>
              </a:rPr>
              <a:t>: </a:t>
            </a:r>
            <a:r>
              <a:rPr lang="es-ES" sz="2800" kern="0" dirty="0" err="1" smtClean="0">
                <a:solidFill>
                  <a:srgbClr val="FFCC00"/>
                </a:solidFill>
                <a:latin typeface="+mn-lt"/>
              </a:rPr>
              <a:t>easy</a:t>
            </a:r>
            <a:r>
              <a:rPr lang="es-ES" sz="2800" kern="0" dirty="0" smtClean="0">
                <a:solidFill>
                  <a:srgbClr val="FFCC00"/>
                </a:solidFill>
                <a:latin typeface="+mn-lt"/>
              </a:rPr>
              <a:t> </a:t>
            </a:r>
            <a:r>
              <a:rPr lang="es-ES" sz="2800" kern="0" dirty="0" err="1" smtClean="0">
                <a:solidFill>
                  <a:srgbClr val="FFCC00"/>
                </a:solidFill>
                <a:latin typeface="+mn-lt"/>
              </a:rPr>
              <a:t>to</a:t>
            </a:r>
            <a:r>
              <a:rPr lang="es-ES" sz="2800" kern="0" dirty="0" smtClean="0">
                <a:solidFill>
                  <a:srgbClr val="FFCC00"/>
                </a:solidFill>
                <a:latin typeface="+mn-lt"/>
              </a:rPr>
              <a:t> </a:t>
            </a:r>
            <a:r>
              <a:rPr lang="es-ES" sz="2800" kern="0" dirty="0" err="1" smtClean="0">
                <a:solidFill>
                  <a:srgbClr val="FFCC00"/>
                </a:solidFill>
                <a:latin typeface="+mn-lt"/>
              </a:rPr>
              <a:t>estimate</a:t>
            </a:r>
            <a:endParaRPr lang="es-ES" sz="2800" kern="0" dirty="0" smtClean="0">
              <a:solidFill>
                <a:srgbClr val="FFCC00"/>
              </a:solidFill>
              <a:latin typeface="+mn-lt"/>
            </a:endParaRPr>
          </a:p>
          <a:p>
            <a:pPr marL="609600" lvl="0" indent="-609600" algn="r"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2800" i="1" baseline="-25000" dirty="0" err="1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(x)· 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(x)= L·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s-E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mode</a:t>
            </a:r>
            <a:r>
              <a:rPr lang="es-E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{  </a:t>
            </a:r>
            <a:r>
              <a:rPr lang="es-E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E{M</a:t>
            </a:r>
            <a:r>
              <a:rPr lang="es-ES" sz="2800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2800" baseline="30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(x)}</a:t>
            </a:r>
            <a:r>
              <a:rPr lang="es-ES" sz="2800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  </a:t>
            </a:r>
            <a:r>
              <a:rPr lang="es-E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s-E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/ 2</a:t>
            </a:r>
          </a:p>
          <a:p>
            <a:pPr marL="609600" lvl="0" indent="-609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In </a:t>
            </a:r>
            <a:r>
              <a:rPr lang="es-ES" sz="2800" kern="0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some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 </a:t>
            </a:r>
            <a:r>
              <a:rPr lang="es-ES" sz="2800" kern="0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problems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: </a:t>
            </a:r>
            <a:r>
              <a:rPr lang="es-ES" sz="2800" kern="0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only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 </a:t>
            </a:r>
            <a:r>
              <a:rPr lang="es-ES" sz="2800" kern="0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product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 </a:t>
            </a:r>
            <a:r>
              <a:rPr lang="es-ES" sz="2800" kern="0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needed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609600" lvl="0" indent="-609600" algn="ctr">
              <a:spcBef>
                <a:spcPct val="20000"/>
              </a:spcBef>
              <a:defRPr/>
            </a:pPr>
            <a:r>
              <a:rPr lang="es-ES" sz="2800" kern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2800" kern="0" baseline="30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2800" kern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(x)=</a:t>
            </a:r>
            <a:r>
              <a:rPr lang="es-E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E{M</a:t>
            </a:r>
            <a:r>
              <a:rPr lang="es-ES" sz="2800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2800" baseline="30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(x)}</a:t>
            </a:r>
            <a:r>
              <a:rPr lang="es-ES" sz="2800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  </a:t>
            </a:r>
            <a:r>
              <a:rPr lang="es-E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es-ES" sz="2800" dirty="0" smtClean="0">
                <a:solidFill>
                  <a:srgbClr val="FFC000"/>
                </a:solidFill>
              </a:rPr>
              <a:t>L·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609600" lvl="0" indent="-609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NOTE: </a:t>
            </a:r>
            <a:r>
              <a:rPr lang="es-ES" sz="2800" kern="0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If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 </a:t>
            </a:r>
            <a:r>
              <a:rPr lang="es-ES" sz="2800" kern="0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effective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 </a:t>
            </a:r>
            <a:r>
              <a:rPr lang="es-ES" sz="2800" kern="0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values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 are </a:t>
            </a:r>
            <a:r>
              <a:rPr lang="es-ES" sz="2800" kern="0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used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 </a:t>
            </a:r>
            <a:r>
              <a:rPr lang="es-ES" sz="2800" kern="0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for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 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, </a:t>
            </a:r>
            <a:r>
              <a:rPr lang="es-ES" sz="2800" kern="0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also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 </a:t>
            </a:r>
            <a:r>
              <a:rPr lang="es-ES" sz="2800" kern="0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for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 </a:t>
            </a:r>
            <a:r>
              <a:rPr lang="es-E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2800" i="1" baseline="-25000" dirty="0" err="1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(x)· </a:t>
            </a:r>
            <a:endParaRPr lang="es-ES" sz="2800" kern="0" dirty="0" smtClean="0">
              <a:solidFill>
                <a:schemeClr val="accent1">
                  <a:lumMod val="90000"/>
                </a:schemeClr>
              </a:solidFill>
              <a:latin typeface="+mn-lt"/>
            </a:endParaRPr>
          </a:p>
          <a:p>
            <a:pPr marL="609600" lvl="0" indent="-609600" algn="ctr">
              <a:spcBef>
                <a:spcPct val="20000"/>
              </a:spcBef>
              <a:defRPr/>
            </a:pP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(x)·L </a:t>
            </a:r>
            <a:r>
              <a:rPr lang="en-US" sz="2800" kern="0" dirty="0" smtClean="0">
                <a:solidFill>
                  <a:srgbClr val="FFCC00"/>
                </a:solidFill>
              </a:rPr>
              <a:t>→ </a:t>
            </a:r>
            <a:r>
              <a:rPr lang="en-US" sz="2800" kern="0" dirty="0" smtClean="0">
                <a:solidFill>
                  <a:srgbClr val="C00000"/>
                </a:solidFill>
              </a:rPr>
              <a:t>Wrong!!!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5429256" y="4143380"/>
            <a:ext cx="928694" cy="785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714356"/>
            <a:ext cx="24625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Implications:</a:t>
            </a:r>
            <a:endParaRPr lang="en-GB" sz="2400" dirty="0">
              <a:solidFill>
                <a:srgbClr val="FFCC00"/>
              </a:solidFill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3616325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" name="Rectangle 33"/>
          <p:cNvSpPr txBox="1">
            <a:spLocks noChangeArrowheads="1"/>
          </p:cNvSpPr>
          <p:nvPr/>
        </p:nvSpPr>
        <p:spPr bwMode="auto">
          <a:xfrm>
            <a:off x="428596" y="1571612"/>
            <a:ext cx="796131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My </a:t>
            </a:r>
            <a:r>
              <a:rPr lang="es-ES" sz="2800" kern="0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point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 of </a:t>
            </a:r>
            <a:r>
              <a:rPr lang="es-ES" sz="2800" kern="0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view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: 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 and </a:t>
            </a:r>
            <a:r>
              <a:rPr lang="es-E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2800" i="1" baseline="-25000" dirty="0" err="1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 </a:t>
            </a:r>
            <a:r>
              <a:rPr lang="es-ES" sz="2800" dirty="0" err="1" smtClean="0">
                <a:solidFill>
                  <a:srgbClr val="FFC000"/>
                </a:solidFill>
              </a:rPr>
              <a:t>should</a:t>
            </a:r>
            <a:r>
              <a:rPr lang="es-ES" sz="2800" dirty="0" smtClean="0">
                <a:solidFill>
                  <a:srgbClr val="FFC000"/>
                </a:solidFill>
              </a:rPr>
              <a:t> </a:t>
            </a:r>
            <a:r>
              <a:rPr lang="es-ES" sz="2800" dirty="0" err="1" smtClean="0">
                <a:solidFill>
                  <a:srgbClr val="FFC000"/>
                </a:solidFill>
              </a:rPr>
              <a:t>be</a:t>
            </a:r>
            <a:r>
              <a:rPr lang="es-ES" sz="2800" dirty="0" smtClean="0">
                <a:solidFill>
                  <a:srgbClr val="FFC000"/>
                </a:solidFill>
              </a:rPr>
              <a:t> </a:t>
            </a:r>
            <a:r>
              <a:rPr lang="es-ES" sz="2800" dirty="0" err="1" smtClean="0">
                <a:solidFill>
                  <a:srgbClr val="FFC000"/>
                </a:solidFill>
              </a:rPr>
              <a:t>seen</a:t>
            </a:r>
            <a:r>
              <a:rPr lang="es-ES" sz="2800" dirty="0" smtClean="0">
                <a:solidFill>
                  <a:srgbClr val="FFC000"/>
                </a:solidFill>
              </a:rPr>
              <a:t> as a single </a:t>
            </a:r>
            <a:r>
              <a:rPr lang="es-ES" sz="2800" dirty="0" err="1" smtClean="0">
                <a:solidFill>
                  <a:srgbClr val="FFC000"/>
                </a:solidFill>
              </a:rPr>
              <a:t>parameter</a:t>
            </a:r>
            <a:r>
              <a:rPr lang="es-ES" sz="2800" dirty="0" smtClean="0">
                <a:solidFill>
                  <a:srgbClr val="FFC000"/>
                </a:solidFill>
              </a:rPr>
              <a:t>:</a:t>
            </a:r>
          </a:p>
          <a:p>
            <a:pPr marL="609600" lvl="0" indent="-609600" algn="ctr">
              <a:spcBef>
                <a:spcPct val="20000"/>
              </a:spcBef>
              <a:defRPr/>
            </a:pP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L  </a:t>
            </a:r>
            <a:r>
              <a:rPr lang="es-ES" sz="2800" i="1" dirty="0" smtClean="0">
                <a:solidFill>
                  <a:srgbClr val="FFC000"/>
                </a:solidFill>
              </a:rPr>
              <a:t>= </a:t>
            </a:r>
            <a:r>
              <a:rPr lang="es-E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2800" i="1" baseline="-25000" dirty="0" err="1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 · 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</a:t>
            </a:r>
          </a:p>
          <a:p>
            <a:pPr marL="609600" lvl="0" indent="17463">
              <a:spcBef>
                <a:spcPct val="20000"/>
              </a:spcBef>
              <a:defRPr/>
            </a:pPr>
            <a:r>
              <a:rPr lang="es-ES" sz="2800" kern="0" dirty="0" smtClean="0">
                <a:solidFill>
                  <a:srgbClr val="FFC000"/>
                </a:solidFill>
              </a:rPr>
              <a:t>and </a:t>
            </a:r>
            <a:r>
              <a:rPr lang="es-ES" sz="2800" kern="0" dirty="0" err="1" smtClean="0">
                <a:solidFill>
                  <a:srgbClr val="FFC000"/>
                </a:solidFill>
              </a:rPr>
              <a:t>therefore</a:t>
            </a:r>
            <a:endParaRPr lang="es-ES" sz="2800" kern="0" dirty="0" smtClean="0">
              <a:solidFill>
                <a:srgbClr val="FFC000"/>
              </a:solidFill>
            </a:endParaRPr>
          </a:p>
          <a:p>
            <a:pPr lvl="0" indent="17463" algn="ctr">
              <a:spcBef>
                <a:spcPct val="20000"/>
              </a:spcBef>
              <a:defRPr/>
            </a:pP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 = 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L </a:t>
            </a:r>
            <a:r>
              <a:rPr lang="es-ES" sz="2800" i="1" dirty="0" smtClean="0">
                <a:solidFill>
                  <a:srgbClr val="FFC000"/>
                </a:solidFill>
              </a:rPr>
              <a:t>/ </a:t>
            </a:r>
            <a:r>
              <a:rPr lang="es-E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2800" i="1" baseline="-25000" dirty="0" err="1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 </a:t>
            </a:r>
          </a:p>
          <a:p>
            <a:pPr marL="627063" indent="-609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800" kern="0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Some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 </a:t>
            </a:r>
            <a:r>
              <a:rPr lang="es-ES" sz="2800" kern="0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applications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 do </a:t>
            </a:r>
            <a:r>
              <a:rPr lang="es-ES" sz="2800" kern="0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need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 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</a:t>
            </a:r>
            <a:endParaRPr lang="es-ES" sz="2800" kern="0" dirty="0" smtClean="0">
              <a:solidFill>
                <a:schemeClr val="accent1">
                  <a:lumMod val="90000"/>
                </a:schemeClr>
              </a:solidFill>
            </a:endParaRPr>
          </a:p>
          <a:p>
            <a:pPr lvl="0" indent="1746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ES" sz="2800" kern="0" dirty="0" smtClean="0">
              <a:solidFill>
                <a:schemeClr val="accent1">
                  <a:lumMod val="90000"/>
                </a:schemeClr>
              </a:solidFill>
            </a:endParaRPr>
          </a:p>
          <a:p>
            <a:pPr marL="609600" lvl="0" indent="-609600">
              <a:spcBef>
                <a:spcPct val="20000"/>
              </a:spcBef>
              <a:buFontTx/>
              <a:buChar char="•"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8 Imagen" descr="Pantallazo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5072074"/>
            <a:ext cx="3429264" cy="904705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>
            <a:off x="4071934" y="5000636"/>
            <a:ext cx="714380" cy="642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 txBox="1">
            <a:spLocks noChangeArrowheads="1"/>
          </p:cNvSpPr>
          <p:nvPr/>
        </p:nvSpPr>
        <p:spPr bwMode="auto">
          <a:xfrm>
            <a:off x="428596" y="1571612"/>
            <a:ext cx="796131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 </a:t>
            </a:r>
            <a:r>
              <a:rPr lang="es-ES" sz="2800" dirty="0" err="1" smtClean="0">
                <a:solidFill>
                  <a:srgbClr val="FFC000"/>
                </a:solidFill>
              </a:rPr>
              <a:t>now</a:t>
            </a:r>
            <a:r>
              <a:rPr lang="es-ES" sz="2800" dirty="0" smtClean="0">
                <a:solidFill>
                  <a:srgbClr val="FFC000"/>
                </a:solidFill>
              </a:rPr>
              <a:t> </a:t>
            </a:r>
            <a:r>
              <a:rPr lang="es-ES" sz="2800" dirty="0" err="1" smtClean="0">
                <a:solidFill>
                  <a:srgbClr val="FFC000"/>
                </a:solidFill>
              </a:rPr>
              <a:t>depends</a:t>
            </a:r>
            <a:r>
              <a:rPr lang="es-ES" sz="2800" dirty="0" smtClean="0">
                <a:solidFill>
                  <a:srgbClr val="FFC000"/>
                </a:solidFill>
              </a:rPr>
              <a:t> </a:t>
            </a:r>
            <a:r>
              <a:rPr lang="es-ES" sz="2800" dirty="0" err="1" smtClean="0">
                <a:solidFill>
                  <a:srgbClr val="FFC000"/>
                </a:solidFill>
              </a:rPr>
              <a:t>on</a:t>
            </a:r>
            <a:r>
              <a:rPr lang="es-ES" sz="2800" dirty="0" smtClean="0">
                <a:solidFill>
                  <a:srgbClr val="FFC000"/>
                </a:solidFill>
              </a:rPr>
              <a:t> position.</a:t>
            </a:r>
          </a:p>
          <a:p>
            <a:pPr marL="609600" marR="0" lvl="0" indent="-609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s-E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</a:t>
            </a:r>
            <a:r>
              <a:rPr kumimoji="0" lang="es-ES" sz="2800" b="0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dependence</a:t>
            </a:r>
            <a:r>
              <a:rPr kumimoji="0" lang="es-ES" sz="2800" b="0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</a:t>
            </a:r>
            <a:r>
              <a:rPr kumimoji="0" lang="es-E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es-ES" sz="2800" b="0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bounded</a:t>
            </a:r>
            <a:r>
              <a:rPr lang="es-ES" sz="2800" kern="0" dirty="0" smtClean="0">
                <a:solidFill>
                  <a:srgbClr val="FFC000"/>
                </a:solidFill>
                <a:latin typeface="+mn-lt"/>
              </a:rPr>
              <a:t>. </a:t>
            </a:r>
          </a:p>
          <a:p>
            <a:pPr marL="609600" lvl="0" indent="-609600">
              <a:spcBef>
                <a:spcPct val="20000"/>
              </a:spcBef>
              <a:defRPr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SNR</a:t>
            </a:r>
            <a:r>
              <a:rPr lang="en-US" sz="2800" kern="0" dirty="0" smtClean="0">
                <a:solidFill>
                  <a:srgbClr val="FFCC00"/>
                </a:solidFill>
              </a:rPr>
              <a:t> → 0</a:t>
            </a:r>
          </a:p>
          <a:p>
            <a:pPr marL="609600" lvl="0" indent="-609600" algn="ctr">
              <a:spcBef>
                <a:spcPct val="20000"/>
              </a:spcBef>
              <a:defRPr/>
            </a:pP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B</a:t>
            </a:r>
            <a:r>
              <a:rPr lang="es-ES" sz="2800" dirty="0" smtClean="0">
                <a:solidFill>
                  <a:srgbClr val="FFC000"/>
                </a:solidFill>
              </a:rPr>
              <a:t>=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 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n</a:t>
            </a:r>
            <a:r>
              <a:rPr lang="es-ES" sz="2800" dirty="0" smtClean="0">
                <a:solidFill>
                  <a:srgbClr val="FFC000"/>
                </a:solidFill>
              </a:rPr>
              <a:t>(1+&lt;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r</a:t>
            </a:r>
            <a:r>
              <a:rPr lang="es-ES" sz="2800" baseline="30000" dirty="0" smtClean="0">
                <a:solidFill>
                  <a:srgbClr val="FFC000"/>
                </a:solidFill>
              </a:rPr>
              <a:t>2</a:t>
            </a:r>
            <a:r>
              <a:rPr lang="es-ES" sz="2800" dirty="0" smtClean="0">
                <a:solidFill>
                  <a:srgbClr val="FFC000"/>
                </a:solidFill>
              </a:rPr>
              <a:t>&gt;(L-1)) </a:t>
            </a:r>
          </a:p>
          <a:p>
            <a:pPr marL="609600" lvl="0" indent="-609600">
              <a:spcBef>
                <a:spcPct val="20000"/>
              </a:spcBef>
              <a:defRPr/>
            </a:pPr>
            <a:r>
              <a:rPr lang="es-ES" sz="2800" kern="0" dirty="0" smtClean="0">
                <a:solidFill>
                  <a:srgbClr val="FFC000"/>
                </a:solidFill>
              </a:rPr>
              <a:t>SNR</a:t>
            </a:r>
            <a:r>
              <a:rPr lang="en-US" sz="2800" kern="0" dirty="0" smtClean="0">
                <a:solidFill>
                  <a:srgbClr val="FFCC00"/>
                </a:solidFill>
              </a:rPr>
              <a:t> → ∞</a:t>
            </a:r>
          </a:p>
          <a:p>
            <a:pPr marL="609600" lvl="0" indent="-609600" algn="ctr">
              <a:spcBef>
                <a:spcPct val="20000"/>
              </a:spcBef>
              <a:defRPr/>
            </a:pP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S</a:t>
            </a:r>
            <a:r>
              <a:rPr lang="es-ES" sz="2800" dirty="0" smtClean="0">
                <a:solidFill>
                  <a:srgbClr val="FFC000"/>
                </a:solidFill>
              </a:rPr>
              <a:t>=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 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n</a:t>
            </a:r>
            <a:r>
              <a:rPr lang="es-ES" sz="2800" dirty="0" smtClean="0">
                <a:solidFill>
                  <a:srgbClr val="FFC000"/>
                </a:solidFill>
              </a:rPr>
              <a:t>(1+&lt;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r</a:t>
            </a:r>
            <a:r>
              <a:rPr lang="es-ES" sz="2800" dirty="0" smtClean="0">
                <a:solidFill>
                  <a:srgbClr val="FFC000"/>
                </a:solidFill>
              </a:rPr>
              <a:t>&gt;(L-1)) </a:t>
            </a:r>
          </a:p>
          <a:p>
            <a:pPr marL="609600" lvl="0" indent="-609600">
              <a:spcBef>
                <a:spcPct val="20000"/>
              </a:spcBef>
              <a:defRPr/>
            </a:pPr>
            <a:r>
              <a:rPr lang="es-ES" sz="2800" dirty="0" smtClean="0">
                <a:solidFill>
                  <a:srgbClr val="FFC000"/>
                </a:solidFill>
              </a:rPr>
              <a:t>Total:</a:t>
            </a:r>
          </a:p>
          <a:p>
            <a:pPr marL="609600" lvl="0" indent="-609600" algn="ctr">
              <a:spcBef>
                <a:spcPct val="20000"/>
              </a:spcBef>
              <a:defRPr/>
            </a:pP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(x)=(1-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f</a:t>
            </a:r>
            <a:r>
              <a:rPr lang="es-ES" sz="2800" dirty="0" smtClean="0">
                <a:solidFill>
                  <a:srgbClr val="FFC000"/>
                </a:solidFill>
              </a:rPr>
              <a:t>(x))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 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S  </a:t>
            </a:r>
            <a:r>
              <a:rPr lang="es-ES" sz="2800" dirty="0" smtClean="0">
                <a:solidFill>
                  <a:srgbClr val="FFC000"/>
                </a:solidFill>
              </a:rPr>
              <a:t>+ 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f</a:t>
            </a:r>
            <a:r>
              <a:rPr lang="es-ES" sz="2800" dirty="0" smtClean="0">
                <a:solidFill>
                  <a:srgbClr val="FFC000"/>
                </a:solidFill>
              </a:rPr>
              <a:t>(x)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 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B</a:t>
            </a:r>
          </a:p>
          <a:p>
            <a:pPr marL="609600" lvl="0" indent="-609600"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FFC000"/>
                </a:solidFill>
              </a:rPr>
              <a:t>with</a:t>
            </a:r>
            <a:endParaRPr lang="es-ES" sz="2800" dirty="0" smtClean="0">
              <a:solidFill>
                <a:srgbClr val="FFC000"/>
              </a:solidFill>
            </a:endParaRPr>
          </a:p>
          <a:p>
            <a:pPr marL="609600" lvl="0" indent="-609600" algn="ctr">
              <a:spcBef>
                <a:spcPct val="20000"/>
              </a:spcBef>
              <a:defRPr/>
            </a:pP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f</a:t>
            </a:r>
            <a:r>
              <a:rPr lang="es-ES" sz="2800" dirty="0" smtClean="0">
                <a:solidFill>
                  <a:srgbClr val="FFC000"/>
                </a:solidFill>
              </a:rPr>
              <a:t>(x)=(SNR</a:t>
            </a:r>
            <a:r>
              <a:rPr lang="es-ES" sz="2800" baseline="30000" dirty="0" smtClean="0">
                <a:solidFill>
                  <a:srgbClr val="FFC000"/>
                </a:solidFill>
              </a:rPr>
              <a:t>2</a:t>
            </a:r>
            <a:r>
              <a:rPr lang="es-ES" sz="2800" dirty="0" smtClean="0">
                <a:solidFill>
                  <a:srgbClr val="FFC000"/>
                </a:solidFill>
              </a:rPr>
              <a:t>(x)+1)</a:t>
            </a:r>
            <a:r>
              <a:rPr lang="es-ES" sz="2800" baseline="30000" dirty="0" smtClean="0">
                <a:solidFill>
                  <a:srgbClr val="FFC000"/>
                </a:solidFill>
              </a:rPr>
              <a:t>-1</a:t>
            </a:r>
          </a:p>
          <a:p>
            <a:pPr marL="609600" lvl="0" indent="-609600" algn="ctr">
              <a:spcBef>
                <a:spcPct val="20000"/>
              </a:spcBef>
              <a:defRPr/>
            </a:pPr>
            <a:endParaRPr kumimoji="0" lang="es-E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714356"/>
            <a:ext cx="3736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X-dependant noise:</a:t>
            </a:r>
            <a:endParaRPr lang="en-GB" sz="24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_mult_eff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4286280" cy="4286280"/>
          </a:xfrm>
          <a:prstGeom prst="rect">
            <a:avLst/>
          </a:prstGeom>
        </p:spPr>
      </p:pic>
      <p:cxnSp>
        <p:nvCxnSpPr>
          <p:cNvPr id="4" name="3 Conector recto de flecha"/>
          <p:cNvCxnSpPr/>
          <p:nvPr/>
        </p:nvCxnSpPr>
        <p:spPr>
          <a:xfrm>
            <a:off x="4071934" y="4643446"/>
            <a:ext cx="2928958" cy="28575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 de flecha"/>
          <p:cNvCxnSpPr/>
          <p:nvPr/>
        </p:nvCxnSpPr>
        <p:spPr>
          <a:xfrm rot="16200000" flipH="1">
            <a:off x="1357290" y="4286256"/>
            <a:ext cx="2500330" cy="107157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7072330" y="4643446"/>
            <a:ext cx="893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40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4000" i="1" baseline="-25000" dirty="0" smtClean="0">
                <a:solidFill>
                  <a:srgbClr val="FFC000"/>
                </a:solidFill>
              </a:rPr>
              <a:t>B</a:t>
            </a:r>
            <a:endParaRPr lang="es-ES" sz="4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286116" y="5786454"/>
            <a:ext cx="893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40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4000" i="1" baseline="-25000" dirty="0" smtClean="0">
                <a:solidFill>
                  <a:srgbClr val="FFC000"/>
                </a:solidFill>
              </a:rPr>
              <a:t>S</a:t>
            </a:r>
            <a:endParaRPr lang="es-ES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57818" y="2214554"/>
            <a:ext cx="381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/>
              <a:t>Where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noise</a:t>
            </a:r>
            <a:r>
              <a:rPr lang="es-ES" sz="2400" dirty="0" smtClean="0"/>
              <a:t> </a:t>
            </a:r>
            <a:r>
              <a:rPr lang="es-ES" sz="2400" dirty="0" err="1" smtClean="0"/>
              <a:t>estimated</a:t>
            </a:r>
            <a:r>
              <a:rPr lang="es-ES" sz="2400" dirty="0" smtClean="0"/>
              <a:t>?</a:t>
            </a:r>
            <a:endParaRPr lang="es-ES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57818" y="2928934"/>
            <a:ext cx="3786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What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estimate</a:t>
            </a:r>
            <a:r>
              <a:rPr lang="es-ES" sz="2400" dirty="0" smtClean="0"/>
              <a:t>: </a:t>
            </a:r>
            <a:r>
              <a:rPr lang="es-ES" sz="24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4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400" i="1" baseline="-25000" dirty="0" smtClean="0">
                <a:solidFill>
                  <a:srgbClr val="FFC000"/>
                </a:solidFill>
              </a:rPr>
              <a:t>eff</a:t>
            </a:r>
            <a:r>
              <a:rPr lang="es-ES" sz="2400" dirty="0" smtClean="0">
                <a:solidFill>
                  <a:srgbClr val="FFC000"/>
                </a:solidFill>
              </a:rPr>
              <a:t>(x), </a:t>
            </a:r>
            <a:r>
              <a:rPr lang="es-ES" sz="24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4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400" i="1" baseline="-25000" dirty="0" smtClean="0">
                <a:solidFill>
                  <a:srgbClr val="FFC000"/>
                </a:solidFill>
              </a:rPr>
              <a:t>n</a:t>
            </a:r>
            <a:r>
              <a:rPr lang="es-ES" sz="2400" dirty="0" smtClean="0">
                <a:solidFill>
                  <a:srgbClr val="FFC000"/>
                </a:solidFill>
              </a:rPr>
              <a:t>,</a:t>
            </a:r>
            <a:r>
              <a:rPr lang="es-ES" sz="24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4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400" i="1" baseline="-25000" dirty="0" smtClean="0">
                <a:solidFill>
                  <a:srgbClr val="FFC000"/>
                </a:solidFill>
              </a:rPr>
              <a:t>B,</a:t>
            </a:r>
            <a:r>
              <a:rPr lang="es-ES" sz="2400" i="1" dirty="0" smtClean="0">
                <a:solidFill>
                  <a:srgbClr val="FFC000"/>
                </a:solidFill>
              </a:rPr>
              <a:t> </a:t>
            </a:r>
            <a:r>
              <a:rPr lang="es-ES" sz="24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4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400" i="1" baseline="-25000" dirty="0" smtClean="0">
                <a:solidFill>
                  <a:srgbClr val="FFC000"/>
                </a:solidFill>
              </a:rPr>
              <a:t>S</a:t>
            </a:r>
            <a:r>
              <a:rPr lang="es-ES" sz="2400" dirty="0" smtClean="0">
                <a:solidFill>
                  <a:srgbClr val="FFC000"/>
                </a:solidFill>
              </a:rPr>
              <a:t>…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714356"/>
            <a:ext cx="24625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Implications:</a:t>
            </a:r>
            <a:endParaRPr lang="en-GB" sz="2400" dirty="0">
              <a:solidFill>
                <a:srgbClr val="FFCC00"/>
              </a:solidFill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3616325" y="6184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" name="Rectangle 33"/>
          <p:cNvSpPr txBox="1">
            <a:spLocks noChangeArrowheads="1"/>
          </p:cNvSpPr>
          <p:nvPr/>
        </p:nvSpPr>
        <p:spPr bwMode="auto">
          <a:xfrm>
            <a:off x="428596" y="1571612"/>
            <a:ext cx="796131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ct val="20000"/>
              </a:spcBef>
              <a:buFontTx/>
              <a:buChar char="•"/>
              <a:defRPr/>
            </a:pPr>
            <a:r>
              <a:rPr kumimoji="0" lang="es-E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Estimation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background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kern="0" dirty="0" smtClean="0">
                <a:solidFill>
                  <a:srgbClr val="FFCC00"/>
                </a:solidFill>
              </a:rPr>
              <a:t>→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underestimation</a:t>
            </a:r>
            <a:r>
              <a:rPr kumimoji="0" lang="es-E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s-E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</a:t>
            </a:r>
            <a:r>
              <a:rPr kumimoji="0" lang="es-E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609600" indent="-609600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ES" sz="2800" kern="0" dirty="0" smtClean="0">
                <a:solidFill>
                  <a:srgbClr val="FFCC00"/>
                </a:solidFill>
                <a:latin typeface="+mn-lt"/>
              </a:rPr>
              <a:t>Use of a single </a:t>
            </a:r>
            <a:r>
              <a:rPr lang="es-ES" sz="2800" kern="0" dirty="0" err="1" smtClean="0">
                <a:solidFill>
                  <a:srgbClr val="FFCC00"/>
                </a:solidFill>
                <a:latin typeface="+mn-lt"/>
              </a:rPr>
              <a:t>value</a:t>
            </a:r>
            <a:r>
              <a:rPr lang="es-ES" sz="2800" kern="0" dirty="0" smtClean="0">
                <a:solidFill>
                  <a:srgbClr val="FFCC00"/>
                </a:solidFill>
                <a:latin typeface="+mn-lt"/>
              </a:rPr>
              <a:t> of </a:t>
            </a:r>
            <a:r>
              <a:rPr lang="es-ES" sz="2800" kern="0" dirty="0" err="1" smtClean="0">
                <a:solidFill>
                  <a:srgbClr val="FFCC00"/>
                </a:solidFill>
                <a:latin typeface="Symbol" pitchFamily="18" charset="2"/>
              </a:rPr>
              <a:t>s</a:t>
            </a:r>
            <a:r>
              <a:rPr lang="es-ES" sz="2800" kern="0" baseline="-25000" dirty="0" err="1" smtClean="0">
                <a:solidFill>
                  <a:srgbClr val="FFCC00"/>
                </a:solidFill>
                <a:latin typeface="+mn-lt"/>
              </a:rPr>
              <a:t>n</a:t>
            </a:r>
            <a:r>
              <a:rPr lang="es-ES" sz="2800" kern="0" dirty="0" smtClean="0">
                <a:solidFill>
                  <a:srgbClr val="FFCC00"/>
                </a:solidFill>
                <a:latin typeface="+mn-lt"/>
              </a:rPr>
              <a:t> </a:t>
            </a:r>
            <a:r>
              <a:rPr lang="en-US" sz="2800" kern="0" dirty="0" smtClean="0">
                <a:solidFill>
                  <a:srgbClr val="FFCC00"/>
                </a:solidFill>
              </a:rPr>
              <a:t>→ error is most areas.</a:t>
            </a:r>
          </a:p>
          <a:p>
            <a:pPr marL="609600" indent="-609600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solidFill>
                  <a:srgbClr val="FFCC00"/>
                </a:solidFill>
              </a:rPr>
              <a:t>Noise is higher in the high SNR.</a:t>
            </a:r>
          </a:p>
          <a:p>
            <a:pPr marL="609600" indent="-609600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solidFill>
                  <a:srgbClr val="FFCC00"/>
                </a:solidFill>
              </a:rPr>
              <a:t>Main source of non-</a:t>
            </a:r>
            <a:r>
              <a:rPr lang="en-US" sz="2800" kern="0" dirty="0" err="1" smtClean="0">
                <a:solidFill>
                  <a:srgbClr val="FFCC00"/>
                </a:solidFill>
              </a:rPr>
              <a:t>stationarity</a:t>
            </a:r>
            <a:r>
              <a:rPr lang="en-US" sz="2800" kern="0" dirty="0" smtClean="0">
                <a:solidFill>
                  <a:srgbClr val="FFCC00"/>
                </a:solidFill>
              </a:rPr>
              <a:t>: correlation between coils.</a:t>
            </a:r>
          </a:p>
          <a:p>
            <a:pPr marL="609600" indent="-609600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solidFill>
                  <a:srgbClr val="FFCC00"/>
                </a:solidFill>
              </a:rPr>
              <a:t>High correlation: lower effective coils and higher noise.</a:t>
            </a:r>
          </a:p>
          <a:p>
            <a:pPr marL="609600" indent="-609600">
              <a:lnSpc>
                <a:spcPct val="1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solidFill>
                  <a:srgbClr val="FFCC00"/>
                </a:solidFill>
                <a:latin typeface="+mn-lt"/>
              </a:rPr>
              <a:t>Possible source of error: </a:t>
            </a:r>
            <a:r>
              <a:rPr lang="es-ES" sz="28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8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800" i="1" baseline="-25000" dirty="0" smtClean="0">
                <a:solidFill>
                  <a:srgbClr val="FFC000"/>
                </a:solidFill>
              </a:rPr>
              <a:t>eff</a:t>
            </a:r>
            <a:r>
              <a:rPr lang="es-ES" sz="2800" dirty="0" smtClean="0">
                <a:solidFill>
                  <a:srgbClr val="FFC000"/>
                </a:solidFill>
              </a:rPr>
              <a:t>(x)·L </a:t>
            </a:r>
            <a:endParaRPr lang="es-ES" sz="2800" kern="0" dirty="0" smtClean="0">
              <a:solidFill>
                <a:srgbClr val="FFCC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71670" y="2428868"/>
            <a:ext cx="5147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5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5- Other models</a:t>
            </a:r>
            <a:endParaRPr lang="en-GB" sz="44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ri2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_S_rea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714356"/>
            <a:ext cx="3000396" cy="3541685"/>
          </a:xfrm>
          <a:prstGeom prst="rect">
            <a:avLst/>
          </a:prstGeom>
        </p:spPr>
      </p:pic>
      <p:pic>
        <p:nvPicPr>
          <p:cNvPr id="3" name="2 Imagen" descr="S_S_eff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714356"/>
            <a:ext cx="3012618" cy="348916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42910" y="4429132"/>
            <a:ext cx="4583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SENSE: </a:t>
            </a:r>
            <a:r>
              <a:rPr lang="es-ES" sz="2400" dirty="0" smtClean="0"/>
              <a:t>(non </a:t>
            </a:r>
            <a:r>
              <a:rPr lang="es-ES" sz="2400" dirty="0" err="1" smtClean="0"/>
              <a:t>stationary</a:t>
            </a:r>
            <a:r>
              <a:rPr lang="es-ES" sz="2400" dirty="0" smtClean="0"/>
              <a:t> </a:t>
            </a:r>
            <a:r>
              <a:rPr lang="es-ES" sz="2400" dirty="0" err="1" smtClean="0"/>
              <a:t>Rician</a:t>
            </a:r>
            <a:r>
              <a:rPr lang="es-ES" sz="2400" dirty="0" smtClean="0"/>
              <a:t>)</a:t>
            </a:r>
            <a:r>
              <a:rPr lang="es-ES" sz="2400" b="1" dirty="0" smtClean="0"/>
              <a:t> 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2928926" y="4929198"/>
            <a:ext cx="4993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7463" algn="ctr">
              <a:spcBef>
                <a:spcPct val="20000"/>
              </a:spcBef>
              <a:defRPr/>
            </a:pPr>
            <a:r>
              <a:rPr lang="es-ES" sz="32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32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3200" i="1" baseline="-25000" dirty="0" smtClean="0">
                <a:solidFill>
                  <a:srgbClr val="FFC000"/>
                </a:solidFill>
              </a:rPr>
              <a:t>R</a:t>
            </a:r>
            <a:r>
              <a:rPr lang="es-ES" sz="3200" dirty="0" smtClean="0">
                <a:solidFill>
                  <a:srgbClr val="FFC000"/>
                </a:solidFill>
              </a:rPr>
              <a:t>(x) x-</a:t>
            </a:r>
            <a:r>
              <a:rPr lang="es-ES" sz="3200" dirty="0" err="1" smtClean="0">
                <a:solidFill>
                  <a:srgbClr val="FFC000"/>
                </a:solidFill>
              </a:rPr>
              <a:t>dependant</a:t>
            </a:r>
            <a:r>
              <a:rPr lang="es-ES" sz="3200" dirty="0" smtClean="0">
                <a:solidFill>
                  <a:srgbClr val="FFC000"/>
                </a:solidFill>
              </a:rPr>
              <a:t> </a:t>
            </a:r>
            <a:r>
              <a:rPr lang="es-ES" sz="3200" dirty="0" err="1" smtClean="0">
                <a:solidFill>
                  <a:srgbClr val="FFC000"/>
                </a:solidFill>
              </a:rPr>
              <a:t>noise</a:t>
            </a:r>
            <a:r>
              <a:rPr lang="es-ES" sz="3200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143240" y="5715016"/>
            <a:ext cx="311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7463" algn="ctr">
              <a:spcBef>
                <a:spcPct val="20000"/>
              </a:spcBef>
              <a:defRPr/>
            </a:pPr>
            <a:r>
              <a:rPr lang="es-ES" sz="32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32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3200" i="1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3200" dirty="0" smtClean="0">
                <a:solidFill>
                  <a:srgbClr val="FFC000"/>
                </a:solidFill>
              </a:rPr>
              <a:t> = </a:t>
            </a:r>
            <a:r>
              <a:rPr lang="es-ES" sz="32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32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3200" i="1" baseline="-25000" dirty="0" smtClean="0">
                <a:solidFill>
                  <a:srgbClr val="FFC000"/>
                </a:solidFill>
              </a:rPr>
              <a:t>K </a:t>
            </a:r>
            <a:r>
              <a:rPr lang="es-ES" sz="3200" dirty="0" smtClean="0">
                <a:solidFill>
                  <a:srgbClr val="FFC000"/>
                </a:solidFill>
              </a:rPr>
              <a:t>(r / |</a:t>
            </a:r>
            <a:r>
              <a:rPr lang="es-ES" sz="3200" dirty="0" smtClean="0">
                <a:solidFill>
                  <a:srgbClr val="FFC000"/>
                </a:solidFill>
                <a:latin typeface="Symbol" pitchFamily="18" charset="2"/>
              </a:rPr>
              <a:t>W</a:t>
            </a:r>
            <a:r>
              <a:rPr lang="es-ES" sz="3200" dirty="0" smtClean="0">
                <a:solidFill>
                  <a:srgbClr val="FFC000"/>
                </a:solidFill>
              </a:rPr>
              <a:t>|)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_G_eff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571480"/>
            <a:ext cx="3143272" cy="3098873"/>
          </a:xfrm>
          <a:prstGeom prst="rect">
            <a:avLst/>
          </a:prstGeom>
        </p:spPr>
      </p:pic>
      <p:pic>
        <p:nvPicPr>
          <p:cNvPr id="3" name="2 Imagen" descr="L_G_eff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571480"/>
            <a:ext cx="2786082" cy="3071834"/>
          </a:xfrm>
          <a:prstGeom prst="rect">
            <a:avLst/>
          </a:prstGeom>
        </p:spPr>
      </p:pic>
      <p:pic>
        <p:nvPicPr>
          <p:cNvPr id="4" name="3 Imagen" descr="LS_G_eff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571480"/>
            <a:ext cx="2714644" cy="307183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928662" y="3714752"/>
            <a:ext cx="106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7463" algn="ctr">
              <a:spcBef>
                <a:spcPct val="20000"/>
              </a:spcBef>
              <a:defRPr/>
            </a:pPr>
            <a:r>
              <a:rPr lang="es-ES" sz="2400" dirty="0" err="1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400" i="1" baseline="-25000" dirty="0" err="1" smtClean="0">
                <a:solidFill>
                  <a:srgbClr val="FFC000"/>
                </a:solidFill>
              </a:rPr>
              <a:t>eff</a:t>
            </a:r>
            <a:r>
              <a:rPr lang="es-ES" sz="2400" dirty="0" smtClean="0">
                <a:solidFill>
                  <a:srgbClr val="FFC000"/>
                </a:solidFill>
              </a:rPr>
              <a:t>(x)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85720" y="4286256"/>
            <a:ext cx="3686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GRAPPA:  </a:t>
            </a:r>
            <a:r>
              <a:rPr lang="es-ES" sz="2400" dirty="0" err="1" smtClean="0"/>
              <a:t>nc-chi</a:t>
            </a:r>
            <a:r>
              <a:rPr lang="es-ES" sz="2400" dirty="0" smtClean="0"/>
              <a:t> </a:t>
            </a:r>
            <a:r>
              <a:rPr lang="es-ES" sz="2400" dirty="0" err="1" smtClean="0"/>
              <a:t>approx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4008633" y="3714752"/>
            <a:ext cx="1063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7463" algn="ctr">
              <a:spcBef>
                <a:spcPct val="20000"/>
              </a:spcBef>
              <a:defRPr/>
            </a:pPr>
            <a:r>
              <a:rPr lang="es-ES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2400" i="1" baseline="-25000" dirty="0" err="1" smtClean="0">
                <a:solidFill>
                  <a:srgbClr val="FFC000"/>
                </a:solidFill>
              </a:rPr>
              <a:t>eff</a:t>
            </a:r>
            <a:r>
              <a:rPr lang="es-ES" sz="2400" dirty="0" smtClean="0">
                <a:solidFill>
                  <a:srgbClr val="FFC000"/>
                </a:solidFill>
              </a:rPr>
              <a:t>(x)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275201" y="3714752"/>
            <a:ext cx="2583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7463" algn="ctr">
              <a:spcBef>
                <a:spcPct val="20000"/>
              </a:spcBef>
              <a:defRPr/>
            </a:pPr>
            <a:r>
              <a:rPr lang="es-ES" sz="3200" dirty="0" smtClean="0">
                <a:solidFill>
                  <a:srgbClr val="FFC000"/>
                </a:solidFill>
                <a:latin typeface="Symbol" pitchFamily="18" charset="2"/>
              </a:rPr>
              <a:t>(</a:t>
            </a:r>
            <a:r>
              <a:rPr lang="es-ES" sz="24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4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400" i="1" baseline="-25000" dirty="0" smtClean="0">
                <a:solidFill>
                  <a:srgbClr val="FFC000"/>
                </a:solidFill>
              </a:rPr>
              <a:t>eff</a:t>
            </a:r>
            <a:r>
              <a:rPr lang="es-ES" sz="2400" dirty="0" smtClean="0">
                <a:solidFill>
                  <a:srgbClr val="FFC000"/>
                </a:solidFill>
              </a:rPr>
              <a:t>(x)</a:t>
            </a:r>
            <a:r>
              <a:rPr lang="es-ES" sz="2400" i="1" dirty="0" smtClean="0">
                <a:solidFill>
                  <a:srgbClr val="FFC000"/>
                </a:solidFill>
              </a:rPr>
              <a:t> </a:t>
            </a:r>
            <a:r>
              <a:rPr lang="es-ES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2400" i="1" baseline="-25000" dirty="0" err="1" smtClean="0">
                <a:solidFill>
                  <a:srgbClr val="FFC000"/>
                </a:solidFill>
              </a:rPr>
              <a:t>eff</a:t>
            </a:r>
            <a:r>
              <a:rPr lang="es-ES" sz="2400" dirty="0" smtClean="0">
                <a:solidFill>
                  <a:srgbClr val="FFC000"/>
                </a:solidFill>
              </a:rPr>
              <a:t>(x) </a:t>
            </a:r>
            <a:r>
              <a:rPr lang="es-ES" sz="3200" dirty="0" smtClean="0">
                <a:solidFill>
                  <a:srgbClr val="FFC000"/>
                </a:solidFill>
              </a:rPr>
              <a:t>)</a:t>
            </a:r>
            <a:r>
              <a:rPr lang="es-ES" sz="2400" baseline="30000" dirty="0" smtClean="0">
                <a:solidFill>
                  <a:srgbClr val="FFC000"/>
                </a:solidFill>
              </a:rPr>
              <a:t>1/2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143240" y="4714884"/>
            <a:ext cx="3225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7463" algn="ctr">
              <a:spcBef>
                <a:spcPct val="20000"/>
              </a:spcBef>
              <a:defRPr/>
            </a:pPr>
            <a:r>
              <a:rPr lang="es-ES" sz="32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32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3200" i="1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3200" dirty="0" smtClean="0">
                <a:solidFill>
                  <a:srgbClr val="FFC000"/>
                </a:solidFill>
              </a:rPr>
              <a:t> = </a:t>
            </a:r>
            <a:r>
              <a:rPr lang="es-ES" sz="32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32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3200" i="1" baseline="-25000" dirty="0" smtClean="0">
                <a:solidFill>
                  <a:srgbClr val="FFC000"/>
                </a:solidFill>
              </a:rPr>
              <a:t>K </a:t>
            </a:r>
            <a:r>
              <a:rPr lang="es-ES" sz="3200" dirty="0" smtClean="0">
                <a:solidFill>
                  <a:srgbClr val="FFC000"/>
                </a:solidFill>
              </a:rPr>
              <a:t> / (r |</a:t>
            </a:r>
            <a:r>
              <a:rPr lang="es-ES" sz="3200" dirty="0" smtClean="0">
                <a:solidFill>
                  <a:srgbClr val="FFC000"/>
                </a:solidFill>
                <a:latin typeface="Symbol" pitchFamily="18" charset="2"/>
              </a:rPr>
              <a:t>W</a:t>
            </a:r>
            <a:r>
              <a:rPr lang="es-ES" sz="3200" dirty="0" smtClean="0">
                <a:solidFill>
                  <a:srgbClr val="FFC000"/>
                </a:solidFill>
              </a:rPr>
              <a:t>|)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071802" y="5500702"/>
            <a:ext cx="549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7463" algn="ctr">
              <a:spcBef>
                <a:spcPct val="20000"/>
              </a:spcBef>
              <a:defRPr/>
            </a:pPr>
            <a:r>
              <a:rPr lang="es-ES" sz="2400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Product</a:t>
            </a:r>
            <a:r>
              <a:rPr lang="es-ES" sz="240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  </a:t>
            </a:r>
            <a:r>
              <a:rPr lang="es-ES" sz="2400" dirty="0" smtClean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es-ES" sz="2400" baseline="30000" dirty="0" smtClean="0">
                <a:solidFill>
                  <a:srgbClr val="FFC000"/>
                </a:solidFill>
                <a:latin typeface="Symbol" pitchFamily="18" charset="2"/>
              </a:rPr>
              <a:t>2</a:t>
            </a:r>
            <a:r>
              <a:rPr lang="es-ES" sz="2400" i="1" baseline="-25000" dirty="0" smtClean="0">
                <a:solidFill>
                  <a:srgbClr val="FFC000"/>
                </a:solidFill>
              </a:rPr>
              <a:t>eff</a:t>
            </a:r>
            <a:r>
              <a:rPr lang="es-ES" sz="2400" dirty="0" smtClean="0">
                <a:solidFill>
                  <a:srgbClr val="FFC000"/>
                </a:solidFill>
              </a:rPr>
              <a:t>(x)</a:t>
            </a:r>
            <a:r>
              <a:rPr lang="es-ES" sz="2400" i="1" dirty="0" smtClean="0">
                <a:solidFill>
                  <a:srgbClr val="FFC000"/>
                </a:solidFill>
              </a:rPr>
              <a:t>·</a:t>
            </a:r>
            <a:r>
              <a:rPr lang="es-ES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2400" i="1" baseline="-25000" dirty="0" err="1" smtClean="0">
                <a:solidFill>
                  <a:srgbClr val="FFC000"/>
                </a:solidFill>
              </a:rPr>
              <a:t>eff</a:t>
            </a:r>
            <a:r>
              <a:rPr lang="es-ES" sz="2400" dirty="0" smtClean="0">
                <a:solidFill>
                  <a:srgbClr val="FFC000"/>
                </a:solidFill>
              </a:rPr>
              <a:t>(x) </a:t>
            </a:r>
            <a:r>
              <a:rPr lang="es-ES" sz="2400" dirty="0" err="1" smtClean="0">
                <a:solidFill>
                  <a:srgbClr val="FFC000"/>
                </a:solidFill>
              </a:rPr>
              <a:t>is</a:t>
            </a:r>
            <a:r>
              <a:rPr lang="es-ES" sz="2400" dirty="0" smtClean="0">
                <a:solidFill>
                  <a:srgbClr val="FFC000"/>
                </a:solidFill>
              </a:rPr>
              <a:t> </a:t>
            </a:r>
            <a:r>
              <a:rPr lang="es-ES" sz="2400" dirty="0" err="1" smtClean="0">
                <a:solidFill>
                  <a:srgbClr val="FFC000"/>
                </a:solidFill>
              </a:rPr>
              <a:t>not</a:t>
            </a:r>
            <a:r>
              <a:rPr lang="es-ES" sz="2400" dirty="0" smtClean="0">
                <a:solidFill>
                  <a:srgbClr val="FFC000"/>
                </a:solidFill>
              </a:rPr>
              <a:t> a </a:t>
            </a:r>
            <a:r>
              <a:rPr lang="es-ES" sz="2400" dirty="0" err="1" smtClean="0">
                <a:solidFill>
                  <a:srgbClr val="FFC000"/>
                </a:solidFill>
              </a:rPr>
              <a:t>constant</a:t>
            </a:r>
            <a:endParaRPr lang="es-ES" sz="2400" baseline="300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71670" y="2428868"/>
            <a:ext cx="47628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5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6- Conclusions</a:t>
            </a:r>
            <a:endParaRPr lang="en-GB" sz="44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 txBox="1">
            <a:spLocks noChangeArrowheads="1"/>
          </p:cNvSpPr>
          <p:nvPr/>
        </p:nvSpPr>
        <p:spPr bwMode="auto">
          <a:xfrm>
            <a:off x="428596" y="1571612"/>
            <a:ext cx="796131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spcBef>
                <a:spcPct val="20000"/>
              </a:spcBef>
              <a:buFontTx/>
              <a:buChar char="•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sure what you need in your application.</a:t>
            </a:r>
          </a:p>
          <a:p>
            <a:pPr marL="609600" lvl="0" indent="-609600">
              <a:spcBef>
                <a:spcPct val="20000"/>
              </a:spcBef>
              <a:buFontTx/>
              <a:buChar char="•"/>
              <a:defRPr/>
            </a:pPr>
            <a:r>
              <a:rPr lang="en-US" sz="2800" kern="0" baseline="0" dirty="0" smtClean="0">
                <a:solidFill>
                  <a:srgbClr val="FFCC00"/>
                </a:solidFill>
                <a:latin typeface="+mn-lt"/>
              </a:rPr>
              <a:t>Follow</a:t>
            </a:r>
            <a:r>
              <a:rPr lang="en-US" sz="2800" kern="0" dirty="0" smtClean="0">
                <a:solidFill>
                  <a:srgbClr val="FFCC00"/>
                </a:solidFill>
                <a:latin typeface="+mn-lt"/>
              </a:rPr>
              <a:t> the whole reconstruction pipeline to be sure which is your “original” noise.</a:t>
            </a:r>
          </a:p>
          <a:p>
            <a:pPr marL="609600" lvl="0" indent="-609600">
              <a:spcBef>
                <a:spcPct val="20000"/>
              </a:spcBef>
              <a:buFontTx/>
              <a:buChar char="•"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Useful: simplified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models to make process easier.</a:t>
            </a:r>
          </a:p>
          <a:p>
            <a:pPr marL="609600" lvl="0" indent="-609600">
              <a:spcBef>
                <a:spcPct val="20000"/>
              </a:spcBef>
              <a:buFontTx/>
              <a:buChar char="•"/>
              <a:defRPr/>
            </a:pPr>
            <a:r>
              <a:rPr lang="en-US" sz="2800" kern="0" baseline="0" dirty="0" smtClean="0">
                <a:solidFill>
                  <a:srgbClr val="FFCC00"/>
                </a:solidFill>
                <a:latin typeface="+mn-lt"/>
              </a:rPr>
              <a:t>Be</a:t>
            </a:r>
            <a:r>
              <a:rPr lang="en-US" sz="2800" kern="0" dirty="0" smtClean="0">
                <a:solidFill>
                  <a:srgbClr val="FFCC00"/>
                </a:solidFill>
                <a:latin typeface="+mn-lt"/>
              </a:rPr>
              <a:t> sure how noise affects the different slides.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714356"/>
            <a:ext cx="2531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Conclusions:</a:t>
            </a:r>
            <a:endParaRPr lang="en-GB" sz="24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56da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8143932" cy="450143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643174" y="5357826"/>
            <a:ext cx="44694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 err="1" smtClean="0"/>
              <a:t>Questions</a:t>
            </a:r>
            <a:r>
              <a:rPr lang="es-ES" sz="6600" dirty="0" smtClean="0"/>
              <a:t>?</a:t>
            </a:r>
            <a:endParaRPr lang="es-E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250825" y="0"/>
            <a:ext cx="792163" cy="3313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50825" y="3141663"/>
            <a:ext cx="792163" cy="20161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9" name="Picture 4" descr="escudoU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150" y="1889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187450" y="1868562"/>
            <a:ext cx="7812088" cy="370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 dirty="0" smtClean="0">
                <a:solidFill>
                  <a:srgbClr val="FFCC00"/>
                </a:solidFill>
                <a:latin typeface="Times New Roman" pitchFamily="18" charset="0"/>
              </a:rPr>
              <a:t>What to measure </a:t>
            </a:r>
          </a:p>
          <a:p>
            <a:pPr algn="ctr" eaLnBrk="0" hangingPunct="0"/>
            <a:r>
              <a:rPr lang="en-US" sz="4800" b="1" dirty="0" smtClean="0">
                <a:solidFill>
                  <a:srgbClr val="FFCC00"/>
                </a:solidFill>
                <a:latin typeface="Times New Roman" pitchFamily="18" charset="0"/>
              </a:rPr>
              <a:t>when measuring noise in MRI</a:t>
            </a:r>
            <a:endParaRPr lang="en-US" sz="4000" b="1" dirty="0" smtClean="0">
              <a:solidFill>
                <a:srgbClr val="FFCC00"/>
              </a:solidFill>
              <a:latin typeface="Times New Roman" pitchFamily="18" charset="0"/>
            </a:endParaRPr>
          </a:p>
          <a:p>
            <a:pPr algn="ctr" eaLnBrk="0" hangingPunct="0"/>
            <a:endParaRPr lang="en-GB" sz="2000" dirty="0" smtClean="0">
              <a:solidFill>
                <a:srgbClr val="FFCC00"/>
              </a:solidFill>
              <a:latin typeface="Times New Roman" pitchFamily="18" charset="0"/>
            </a:endParaRPr>
          </a:p>
          <a:p>
            <a:pPr algn="ctr" eaLnBrk="0" hangingPunct="0"/>
            <a:endParaRPr lang="en-GB" sz="2000" dirty="0" smtClean="0">
              <a:solidFill>
                <a:srgbClr val="FFCC0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GB" sz="2000" dirty="0" smtClean="0">
                <a:solidFill>
                  <a:srgbClr val="FFCC00"/>
                </a:solidFill>
                <a:latin typeface="Times New Roman" pitchFamily="18" charset="0"/>
              </a:rPr>
              <a:t>Santiago </a:t>
            </a:r>
            <a:r>
              <a:rPr lang="en-GB" sz="2000" dirty="0" err="1" smtClean="0">
                <a:solidFill>
                  <a:srgbClr val="FFCC00"/>
                </a:solidFill>
                <a:latin typeface="Times New Roman" pitchFamily="18" charset="0"/>
              </a:rPr>
              <a:t>Aja-Fernández</a:t>
            </a:r>
            <a:endParaRPr lang="en-GB" sz="2000" dirty="0">
              <a:solidFill>
                <a:srgbClr val="FFCC00"/>
              </a:solidFill>
              <a:latin typeface="Times New Roman" pitchFamily="18" charset="0"/>
            </a:endParaRPr>
          </a:p>
          <a:p>
            <a:pPr algn="ctr" eaLnBrk="0" hangingPunct="0"/>
            <a:endParaRPr lang="en-GB" sz="1600" u="sng" baseline="30000" dirty="0">
              <a:solidFill>
                <a:srgbClr val="FFCC0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GB" sz="2000" dirty="0" smtClean="0">
                <a:solidFill>
                  <a:srgbClr val="FFCC00"/>
                </a:solidFill>
                <a:latin typeface="Times New Roman" pitchFamily="18" charset="0"/>
              </a:rPr>
              <a:t>sanaja@tel.uva.es</a:t>
            </a:r>
            <a:endParaRPr lang="en-GB" sz="2000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871663" y="609600"/>
          <a:ext cx="6443662" cy="550863"/>
        </p:xfrm>
        <a:graphic>
          <a:graphicData uri="http://schemas.openxmlformats.org/presentationml/2006/ole">
            <p:oleObj spid="_x0000_s249858" name="Documento" r:id="rId5" imgW="5408673" imgH="466937" progId="Word.Document.8">
              <p:embed/>
            </p:oleObj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572000" y="6021388"/>
            <a:ext cx="419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600" b="1" dirty="0" err="1" smtClean="0">
                <a:solidFill>
                  <a:schemeClr val="bg1"/>
                </a:solidFill>
                <a:latin typeface="Century Gothic" pitchFamily="34" charset="0"/>
              </a:rPr>
              <a:t>Antwerpen</a:t>
            </a:r>
            <a:r>
              <a:rPr lang="en-GB" sz="1600" b="1" dirty="0" smtClean="0">
                <a:solidFill>
                  <a:schemeClr val="bg1"/>
                </a:solidFill>
                <a:latin typeface="Century Gothic" pitchFamily="34" charset="0"/>
              </a:rPr>
              <a:t> 2013</a:t>
            </a:r>
            <a:endParaRPr lang="en-GB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32" name="Picture 8" descr="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273050" y="1052513"/>
            <a:ext cx="7207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RI_Scanner_REVI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71670" y="2714620"/>
            <a:ext cx="5147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5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 Noise in MRI </a:t>
            </a:r>
            <a:endParaRPr lang="en-GB" sz="44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k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251356"/>
            <a:ext cx="1571636" cy="2095515"/>
          </a:xfrm>
          <a:prstGeom prst="rect">
            <a:avLst/>
          </a:prstGeom>
        </p:spPr>
      </p:pic>
      <p:pic>
        <p:nvPicPr>
          <p:cNvPr id="4" name="3 Imagen" descr="K-sp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786322"/>
            <a:ext cx="1785949" cy="1796773"/>
          </a:xfrm>
          <a:prstGeom prst="rect">
            <a:avLst/>
          </a:prstGeom>
        </p:spPr>
      </p:pic>
      <p:pic>
        <p:nvPicPr>
          <p:cNvPr id="6" name="5 Imagen" descr="scann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156105"/>
            <a:ext cx="1785950" cy="2381267"/>
          </a:xfrm>
          <a:prstGeom prst="rect">
            <a:avLst/>
          </a:prstGeom>
        </p:spPr>
      </p:pic>
      <p:pic>
        <p:nvPicPr>
          <p:cNvPr id="8" name="7 Imagen" descr="mr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872" y="2251357"/>
            <a:ext cx="1484954" cy="2137249"/>
          </a:xfrm>
          <a:prstGeom prst="rect">
            <a:avLst/>
          </a:prstGeom>
        </p:spPr>
      </p:pic>
      <p:pic>
        <p:nvPicPr>
          <p:cNvPr id="10" name="9 Imagen" descr="mr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450" y="2251357"/>
            <a:ext cx="1484954" cy="2137249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571472" y="148935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Scanner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714613" y="148935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K-</a:t>
            </a:r>
            <a:r>
              <a:rPr lang="es-ES" b="1" dirty="0" err="1" smtClean="0"/>
              <a:t>space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163712" y="1298850"/>
            <a:ext cx="119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X</a:t>
            </a:r>
            <a:r>
              <a:rPr lang="es-ES" dirty="0" smtClean="0"/>
              <a:t>-</a:t>
            </a:r>
            <a:r>
              <a:rPr lang="es-ES" dirty="0" err="1" smtClean="0"/>
              <a:t>space</a:t>
            </a:r>
            <a:endParaRPr lang="es-ES" dirty="0" smtClean="0"/>
          </a:p>
          <a:p>
            <a:pPr algn="ctr"/>
            <a:r>
              <a:rPr lang="es-ES" dirty="0" smtClean="0"/>
              <a:t>(</a:t>
            </a:r>
            <a:r>
              <a:rPr lang="es-ES" dirty="0" err="1" smtClean="0"/>
              <a:t>complex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286644" y="164305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magnitude</a:t>
            </a:r>
            <a:endParaRPr lang="es-ES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000232" y="3299114"/>
            <a:ext cx="428628" cy="21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214810" y="3299114"/>
            <a:ext cx="428628" cy="21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6643702" y="3299114"/>
            <a:ext cx="428628" cy="21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4071935" y="2441857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ES" sz="4000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s-ES" sz="40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462172" y="2632360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| . |</a:t>
            </a:r>
            <a:endParaRPr lang="es-ES" sz="2400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57158" y="571480"/>
            <a:ext cx="5743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Signal acquisition (Single coil) </a:t>
            </a:r>
            <a:endParaRPr lang="en-GB" sz="24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k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928802"/>
            <a:ext cx="1571636" cy="2095515"/>
          </a:xfrm>
          <a:prstGeom prst="rect">
            <a:avLst/>
          </a:prstGeom>
        </p:spPr>
      </p:pic>
      <p:pic>
        <p:nvPicPr>
          <p:cNvPr id="8" name="7 Imagen" descr="m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928802"/>
            <a:ext cx="1484954" cy="2137249"/>
          </a:xfrm>
          <a:prstGeom prst="rect">
            <a:avLst/>
          </a:prstGeom>
        </p:spPr>
      </p:pic>
      <p:pic>
        <p:nvPicPr>
          <p:cNvPr id="10" name="9 Imagen" descr="m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934693"/>
            <a:ext cx="1484954" cy="2137249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642910" y="142873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K-</a:t>
            </a:r>
            <a:r>
              <a:rPr lang="es-ES" b="1" dirty="0" err="1" smtClean="0"/>
              <a:t>space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571868" y="1214422"/>
            <a:ext cx="1197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X</a:t>
            </a:r>
            <a:r>
              <a:rPr lang="es-ES" dirty="0" smtClean="0"/>
              <a:t>-</a:t>
            </a:r>
            <a:r>
              <a:rPr lang="es-ES" dirty="0" err="1" smtClean="0"/>
              <a:t>space</a:t>
            </a:r>
            <a:endParaRPr lang="es-ES" dirty="0" smtClean="0"/>
          </a:p>
          <a:p>
            <a:pPr algn="ctr"/>
            <a:r>
              <a:rPr lang="es-ES" dirty="0" smtClean="0"/>
              <a:t>(</a:t>
            </a:r>
            <a:r>
              <a:rPr lang="es-ES" dirty="0" err="1" smtClean="0"/>
              <a:t>complex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57950" y="135729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magnitude</a:t>
            </a:r>
            <a:endParaRPr lang="es-ES" dirty="0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2714612" y="3000372"/>
            <a:ext cx="428628" cy="21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5357818" y="3000372"/>
            <a:ext cx="428628" cy="21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571736" y="2071678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ES" sz="4000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s-ES" sz="40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214942" y="2357430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| . |</a:t>
            </a:r>
            <a:endParaRPr lang="es-ES" sz="2400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57158" y="571480"/>
            <a:ext cx="56300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Acquisition Noise (single coil) </a:t>
            </a:r>
            <a:endParaRPr lang="en-GB" sz="2400" dirty="0">
              <a:solidFill>
                <a:srgbClr val="FFCC00"/>
              </a:solidFill>
            </a:endParaRPr>
          </a:p>
        </p:txBody>
      </p:sp>
      <p:pic>
        <p:nvPicPr>
          <p:cNvPr id="21" name="Picture 71" descr="D:\PRESENT\UIAP-May2013\sl4_fig1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214818"/>
            <a:ext cx="1512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500034" y="5857892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Gaussian</a:t>
            </a:r>
            <a:endParaRPr lang="es-ES" dirty="0" smtClean="0"/>
          </a:p>
          <a:p>
            <a:pPr algn="ctr"/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Symbol" pitchFamily="18" charset="2"/>
              </a:rPr>
              <a:t>K</a:t>
            </a:r>
            <a:endParaRPr lang="es-ES" baseline="-25000" dirty="0">
              <a:latin typeface="Symbol" pitchFamily="18" charset="2"/>
            </a:endParaRPr>
          </a:p>
        </p:txBody>
      </p:sp>
      <p:graphicFrame>
        <p:nvGraphicFramePr>
          <p:cNvPr id="24" name="23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50882" name="Ecuación" r:id="rId6" imgW="114120" imgH="215640" progId="Equation.3">
              <p:embed/>
            </p:oleObj>
          </a:graphicData>
        </a:graphic>
      </p:graphicFrame>
      <p:pic>
        <p:nvPicPr>
          <p:cNvPr id="25" name="Picture 71" descr="D:\PRESENT\UIAP-May2013\sl4_fig1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214818"/>
            <a:ext cx="1512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3143240" y="5857892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Gaussian</a:t>
            </a:r>
            <a:endParaRPr lang="es-ES" dirty="0" smtClean="0"/>
          </a:p>
          <a:p>
            <a:pPr algn="ctr"/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Symbol" pitchFamily="18" charset="2"/>
              </a:rPr>
              <a:t>K</a:t>
            </a:r>
            <a:r>
              <a:rPr lang="es-ES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/|</a:t>
            </a:r>
            <a:r>
              <a:rPr lang="es-ES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|</a:t>
            </a:r>
            <a:endParaRPr lang="es-ES" baseline="-25000" dirty="0" smtClean="0">
              <a:latin typeface="Symbol" pitchFamily="18" charset="2"/>
            </a:endParaRPr>
          </a:p>
        </p:txBody>
      </p:sp>
      <p:pic>
        <p:nvPicPr>
          <p:cNvPr id="27" name="Picture 72" descr="D:\PRESENT\UIAP-May2013\sl4_fig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286256"/>
            <a:ext cx="15113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6817967" y="5857892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Rician</a:t>
            </a:r>
            <a:endParaRPr lang="es-ES" dirty="0" smtClean="0"/>
          </a:p>
          <a:p>
            <a:pPr algn="ctr"/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>
                <a:latin typeface="Symbol" pitchFamily="18" charset="2"/>
              </a:rPr>
              <a:t>2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s-ES" baseline="-25000" dirty="0" smtClean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8" name="Picture 12" descr="MRI 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663841"/>
            <a:ext cx="1898808" cy="1428760"/>
          </a:xfrm>
          <a:prstGeom prst="rect">
            <a:avLst/>
          </a:prstGeom>
          <a:noFill/>
        </p:spPr>
      </p:pic>
      <p:pic>
        <p:nvPicPr>
          <p:cNvPr id="132109" name="Picture 13" descr="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474802"/>
            <a:ext cx="9747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10" name="Picture 14" descr="k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806453"/>
            <a:ext cx="9747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11" name="Picture 15" descr="k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1520833"/>
            <a:ext cx="9747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12" name="Picture 16" descr="k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2" y="2949593"/>
            <a:ext cx="9747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13" name="Picture 17" descr="k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4260884"/>
            <a:ext cx="9747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14" name="Picture 18" descr="k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480" y="5261016"/>
            <a:ext cx="9747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15" name="Picture 19" descr="k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50" y="4260884"/>
            <a:ext cx="9747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16" name="Picture 20" descr="k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43240" y="2949593"/>
            <a:ext cx="9747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044508" y="6262704"/>
            <a:ext cx="149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fld id="{3F8CC56C-0252-42AB-AB2B-92D4FB78270F}" type="slidenum">
              <a:rPr lang="es-ES_tradnl">
                <a:solidFill>
                  <a:srgbClr val="FFCC00"/>
                </a:solidFill>
                <a:latin typeface="Times New Roman" pitchFamily="18" charset="0"/>
              </a:rPr>
              <a:pPr/>
              <a:t>9</a:t>
            </a:fld>
            <a:endParaRPr lang="en-US">
              <a:solidFill>
                <a:srgbClr val="FFCC00"/>
              </a:solidFill>
              <a:latin typeface="Times New Roman" pitchFamily="18" charset="0"/>
            </a:endParaRPr>
          </a:p>
        </p:txBody>
      </p:sp>
      <p:pic>
        <p:nvPicPr>
          <p:cNvPr id="20" name="Picture 9" descr="fan8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2878155"/>
            <a:ext cx="1219200" cy="1219200"/>
          </a:xfrm>
          <a:prstGeom prst="rect">
            <a:avLst/>
          </a:prstGeom>
          <a:noFill/>
        </p:spPr>
      </p:pic>
      <p:pic>
        <p:nvPicPr>
          <p:cNvPr id="21" name="Picture 10" descr="fan1"/>
          <p:cNvPicPr preferRelativeResize="0"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86314" y="4587913"/>
            <a:ext cx="1219200" cy="1219200"/>
          </a:xfrm>
          <a:prstGeom prst="rect">
            <a:avLst/>
          </a:prstGeom>
          <a:noFill/>
        </p:spPr>
      </p:pic>
      <p:pic>
        <p:nvPicPr>
          <p:cNvPr id="22" name="Picture 11" descr="fan2"/>
          <p:cNvPicPr preferRelativeResize="0"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86512" y="4945103"/>
            <a:ext cx="1219200" cy="1219200"/>
          </a:xfrm>
          <a:prstGeom prst="rect">
            <a:avLst/>
          </a:prstGeom>
          <a:noFill/>
        </p:spPr>
      </p:pic>
      <p:pic>
        <p:nvPicPr>
          <p:cNvPr id="23" name="Picture 12" descr="fan3"/>
          <p:cNvPicPr preferRelativeResize="0"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43834" y="4587913"/>
            <a:ext cx="1219200" cy="1219200"/>
          </a:xfrm>
          <a:prstGeom prst="rect">
            <a:avLst/>
          </a:prstGeom>
          <a:noFill/>
        </p:spPr>
      </p:pic>
      <p:pic>
        <p:nvPicPr>
          <p:cNvPr id="24" name="Picture 13" descr="fan4"/>
          <p:cNvPicPr preferRelativeResize="0"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24832" y="2949593"/>
            <a:ext cx="1219200" cy="1219200"/>
          </a:xfrm>
          <a:prstGeom prst="rect">
            <a:avLst/>
          </a:prstGeom>
          <a:noFill/>
        </p:spPr>
      </p:pic>
      <p:pic>
        <p:nvPicPr>
          <p:cNvPr id="25" name="Picture 14" descr="fan5"/>
          <p:cNvPicPr preferRelativeResize="0"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43834" y="1377957"/>
            <a:ext cx="1219200" cy="1219200"/>
          </a:xfrm>
          <a:prstGeom prst="rect">
            <a:avLst/>
          </a:prstGeom>
          <a:noFill/>
        </p:spPr>
      </p:pic>
      <p:pic>
        <p:nvPicPr>
          <p:cNvPr id="26" name="Picture 15" descr="fan6"/>
          <p:cNvPicPr preferRelativeResize="0"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281758" y="877891"/>
            <a:ext cx="1219200" cy="1219200"/>
          </a:xfrm>
          <a:prstGeom prst="rect">
            <a:avLst/>
          </a:prstGeom>
          <a:noFill/>
        </p:spPr>
      </p:pic>
      <p:pic>
        <p:nvPicPr>
          <p:cNvPr id="27" name="Picture 16" descr="fan7"/>
          <p:cNvPicPr preferRelativeResize="0"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24436" y="1377957"/>
            <a:ext cx="1219200" cy="1219200"/>
          </a:xfrm>
          <a:prstGeom prst="rect">
            <a:avLst/>
          </a:prstGeom>
          <a:noFill/>
        </p:spPr>
      </p:pic>
      <p:pic>
        <p:nvPicPr>
          <p:cNvPr id="28" name="Picture 17" descr="sos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000760" y="2735279"/>
            <a:ext cx="1714512" cy="1714512"/>
          </a:xfrm>
          <a:prstGeom prst="rect">
            <a:avLst/>
          </a:prstGeom>
          <a:noFill/>
        </p:spPr>
      </p:pic>
      <p:cxnSp>
        <p:nvCxnSpPr>
          <p:cNvPr id="29" name="28 Conector recto de flecha"/>
          <p:cNvCxnSpPr/>
          <p:nvPr/>
        </p:nvCxnSpPr>
        <p:spPr>
          <a:xfrm>
            <a:off x="4214810" y="3676963"/>
            <a:ext cx="428628" cy="21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4071935" y="2819706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ES" sz="4000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s-ES" sz="40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14282" y="357166"/>
            <a:ext cx="60163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Signal acquisition (Multiple coil) </a:t>
            </a:r>
            <a:endParaRPr lang="en-GB" sz="24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Personalizado 6">
      <a:dk1>
        <a:srgbClr val="FFC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000000"/>
      </a:accent3>
      <a:accent4>
        <a:srgbClr val="000000"/>
      </a:accent4>
      <a:accent5>
        <a:srgbClr val="000000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1002</Words>
  <Application>Microsoft Office PowerPoint</Application>
  <PresentationFormat>Presentación en pantalla (4:3)</PresentationFormat>
  <Paragraphs>281</Paragraphs>
  <Slides>45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45</vt:i4>
      </vt:variant>
    </vt:vector>
  </HeadingPairs>
  <TitlesOfParts>
    <vt:vector size="49" baseType="lpstr">
      <vt:lpstr>Diseño predeterminado</vt:lpstr>
      <vt:lpstr>Documento</vt:lpstr>
      <vt:lpstr>Ecuación</vt:lpstr>
      <vt:lpstr>Acrobat Document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</vt:vector>
  </TitlesOfParts>
  <Company> ETSIT Valladolid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Santiago Aja</dc:creator>
  <cp:lastModifiedBy>Santiago Aja</cp:lastModifiedBy>
  <cp:revision>171</cp:revision>
  <dcterms:created xsi:type="dcterms:W3CDTF">2006-06-27T14:28:47Z</dcterms:created>
  <dcterms:modified xsi:type="dcterms:W3CDTF">2013-10-20T15:39:38Z</dcterms:modified>
</cp:coreProperties>
</file>