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53.png" ContentType="image/png"/>
  <Override PartName="/ppt/media/image52.png" ContentType="image/png"/>
  <Override PartName="/ppt/media/image44.png" ContentType="image/png"/>
  <Override PartName="/ppt/media/image13.jpeg" ContentType="image/jpeg"/>
  <Override PartName="/ppt/media/image34.png" ContentType="image/png"/>
  <Override PartName="/ppt/media/image12.jpeg" ContentType="image/jpeg"/>
  <Override PartName="/ppt/media/image27.png" ContentType="image/png"/>
  <Override PartName="/ppt/media/image32.png" ContentType="image/png"/>
  <Override PartName="/ppt/media/image2.png" ContentType="image/png"/>
  <Override PartName="/ppt/media/image29.png" ContentType="image/png"/>
  <Override PartName="/ppt/media/image31.png" ContentType="image/png"/>
  <Override PartName="/ppt/media/image1.png" ContentType="image/png"/>
  <Override PartName="/ppt/media/image11.jpeg" ContentType="image/jpeg"/>
  <Override PartName="/ppt/media/image24.png" ContentType="image/png"/>
  <Override PartName="/ppt/media/image3.png" ContentType="image/png"/>
  <Override PartName="/ppt/media/image33.png" ContentType="image/png"/>
  <Override PartName="/ppt/media/image63.png" ContentType="image/png"/>
  <Override PartName="/ppt/media/image16.jpeg" ContentType="image/jpeg"/>
  <Override PartName="/ppt/media/image25.png" ContentType="image/png"/>
  <Override PartName="/ppt/media/image62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58.png" ContentType="image/png"/>
  <Override PartName="/ppt/media/image21.png" ContentType="image/png"/>
  <Override PartName="/ppt/media/image61.png" ContentType="image/png"/>
  <Override PartName="/ppt/media/image19.png" ContentType="image/png"/>
  <Override PartName="/ppt/media/image54.png" ContentType="image/png"/>
  <Override PartName="/ppt/media/image14.jpeg" ContentType="image/jpeg"/>
  <Override PartName="/ppt/media/image15.jpeg" ContentType="image/jpeg"/>
  <Override PartName="/ppt/media/image36.png" ContentType="image/png"/>
  <Override PartName="/ppt/media/image18.png" ContentType="image/png"/>
  <Override PartName="/ppt/media/image6.png" ContentType="image/png"/>
  <Override PartName="/ppt/media/image20.png" ContentType="image/png"/>
  <Override PartName="/ppt/media/image57.png" ContentType="image/png"/>
  <Override PartName="/ppt/media/image4.png" ContentType="image/png"/>
  <Override PartName="/ppt/media/image7.jpeg" ContentType="image/jpeg"/>
  <Override PartName="/ppt/media/image28.png" ContentType="image/png"/>
  <Override PartName="/ppt/media/image9.png" ContentType="image/png"/>
  <Override PartName="/ppt/media/image39.png" ContentType="image/png"/>
  <Override PartName="/ppt/media/image26.png" ContentType="image/png"/>
  <Override PartName="/ppt/media/image8.jpeg" ContentType="image/jpeg"/>
  <Override PartName="/ppt/media/image38.png" ContentType="image/png"/>
  <Override PartName="/ppt/media/image17.png" ContentType="image/png"/>
  <Override PartName="/ppt/media/image5.png" ContentType="image/png"/>
  <Override PartName="/ppt/media/image35.png" ContentType="image/png"/>
  <Override PartName="/ppt/media/image10.jpeg" ContentType="image/jpeg"/>
  <Override PartName="/ppt/media/image30.png" ContentType="image/png"/>
  <Override PartName="/ppt/media/image37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0079280" cy="5039280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700000" y="2700000"/>
            <a:ext cx="4679280" cy="215928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420000" y="5040000"/>
            <a:ext cx="6299280" cy="215928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7200000"/>
            <a:ext cx="10079280" cy="35928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0"/>
            <a:ext cx="10079280" cy="161928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270000" y="6894000"/>
            <a:ext cx="539280" cy="53928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c3e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520000" y="2520000"/>
            <a:ext cx="5039280" cy="2519280"/>
          </a:xfrm>
          <a:prstGeom prst="wedgeRectCallout">
            <a:avLst>
              <a:gd name="adj1" fmla="val -42740"/>
              <a:gd name="adj2" fmla="val 114189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127" descr=""/>
          <p:cNvPicPr/>
          <p:nvPr/>
        </p:nvPicPr>
        <p:blipFill>
          <a:blip r:embed="rId1"/>
          <a:stretch/>
        </p:blipFill>
        <p:spPr>
          <a:xfrm>
            <a:off x="1044000" y="1927800"/>
            <a:ext cx="7858080" cy="43192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360000" y="55008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1" lang="es-ES" sz="54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Resonancia magnética de difusión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60000" y="6108120"/>
            <a:ext cx="9359280" cy="13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0" lang="es-ES" sz="2200" spc="-1" strike="noStrike">
                <a:solidFill>
                  <a:srgbClr val="ffffff"/>
                </a:solidFill>
                <a:latin typeface="Noto Sans Regular"/>
                <a:ea typeface="DejaVu Sans"/>
              </a:rPr>
              <a:t>Antonio Tristán Vega</a:t>
            </a:r>
            <a:endParaRPr b="0" lang="en-US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ES" sz="2200" spc="-1" strike="noStrike">
                <a:solidFill>
                  <a:srgbClr val="ffffff"/>
                </a:solidFill>
                <a:latin typeface="Noto Sans Regular"/>
                <a:ea typeface="DejaVu Sans"/>
              </a:rPr>
              <a:t>atriveg@lpi.tel.uva.es</a:t>
            </a:r>
            <a:endParaRPr b="0" lang="en-US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s-ES" sz="2200" spc="-1" strike="noStrike">
                <a:solidFill>
                  <a:srgbClr val="ffffff"/>
                </a:solidFill>
                <a:latin typeface="Noto Sans Regular"/>
                <a:ea typeface="DejaVu Sans"/>
              </a:rPr>
              <a:t>5 de julio de 2021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¿Qué se investiga en dMRI ahora?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180000" y="1409400"/>
            <a:ext cx="9719640" cy="56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El consenso es utilizar adquisiciones multi-shell (HCP, MICRA, CUBRIC…)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Incompatible con DSI (¿FFT en esféricas?)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Incompatible con CS (muestreo no aleatorio)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97" name="Imagen 199" descr=""/>
          <p:cNvPicPr/>
          <p:nvPr/>
        </p:nvPicPr>
        <p:blipFill>
          <a:blip r:embed="rId1"/>
          <a:stretch/>
        </p:blipFill>
        <p:spPr>
          <a:xfrm>
            <a:off x="3600000" y="2373480"/>
            <a:ext cx="3311640" cy="3276000"/>
          </a:xfrm>
          <a:prstGeom prst="rect">
            <a:avLst/>
          </a:prstGeom>
          <a:ln>
            <a:noFill/>
          </a:ln>
        </p:spPr>
      </p:pic>
      <p:sp>
        <p:nvSpPr>
          <p:cNvPr id="198" name="CustomShape 5"/>
          <p:cNvSpPr/>
          <p:nvPr/>
        </p:nvSpPr>
        <p:spPr>
          <a:xfrm>
            <a:off x="3543480" y="5632560"/>
            <a:ext cx="345096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https://diffusionmritool.github.io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A033A801-41A0-40B3-927D-48DBCA7A36E9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0C4DE0BE-918A-4780-B87C-C75B9B88F11A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¿Qué se investiga en dMRI ahora?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180000" y="1409400"/>
            <a:ext cx="8459640" cy="56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Dos grupos de técnicas (Novikov 2018)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“</a:t>
            </a: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Micro-structure modeling”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04" name="Imagen 206" descr=""/>
          <p:cNvPicPr/>
          <p:nvPr/>
        </p:nvPicPr>
        <p:blipFill>
          <a:blip r:embed="rId1"/>
          <a:stretch/>
        </p:blipFill>
        <p:spPr>
          <a:xfrm>
            <a:off x="576000" y="3672000"/>
            <a:ext cx="3311640" cy="236484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360000" y="5976000"/>
            <a:ext cx="151164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Guevara 2011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C079FB27-AD78-42FC-8C75-8D0171A450F4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90694235-85AE-4AD1-B2FC-C5FF002E41C2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¿Qué se investiga en dMRI ahora?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180000" y="1409400"/>
            <a:ext cx="8459640" cy="56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Dos grupos de técnicas (Novikov 2018)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“</a:t>
            </a: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EAP imaging”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1" name="Imagen 213" descr=""/>
          <p:cNvPicPr/>
          <p:nvPr/>
        </p:nvPicPr>
        <p:blipFill>
          <a:blip r:embed="rId1"/>
          <a:stretch/>
        </p:blipFill>
        <p:spPr>
          <a:xfrm>
            <a:off x="576000" y="3672000"/>
            <a:ext cx="3311640" cy="2364840"/>
          </a:xfrm>
          <a:prstGeom prst="rect">
            <a:avLst/>
          </a:prstGeom>
          <a:ln>
            <a:noFill/>
          </a:ln>
        </p:spPr>
      </p:pic>
      <p:sp>
        <p:nvSpPr>
          <p:cNvPr id="212" name="CustomShape 5"/>
          <p:cNvSpPr/>
          <p:nvPr/>
        </p:nvSpPr>
        <p:spPr>
          <a:xfrm>
            <a:off x="360000" y="5976000"/>
            <a:ext cx="1511640" cy="3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Guevara 2011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41BF5099-5FD6-4C1A-B6A7-84F571996647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32F2F4AC-7649-4986-9BF3-C8DE5CC075E8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214" name="Imagen 216" descr=""/>
          <p:cNvPicPr/>
          <p:nvPr/>
        </p:nvPicPr>
        <p:blipFill>
          <a:blip r:embed="rId2"/>
          <a:stretch/>
        </p:blipFill>
        <p:spPr>
          <a:xfrm>
            <a:off x="2882520" y="2113920"/>
            <a:ext cx="3237120" cy="369720"/>
          </a:xfrm>
          <a:prstGeom prst="rect">
            <a:avLst/>
          </a:prstGeom>
          <a:ln>
            <a:noFill/>
          </a:ln>
        </p:spPr>
      </p:pic>
      <p:pic>
        <p:nvPicPr>
          <p:cNvPr id="215" name="Imagen 217" descr=""/>
          <p:cNvPicPr/>
          <p:nvPr/>
        </p:nvPicPr>
        <p:blipFill>
          <a:blip r:embed="rId3"/>
          <a:stretch/>
        </p:blipFill>
        <p:spPr>
          <a:xfrm>
            <a:off x="7619400" y="2664000"/>
            <a:ext cx="1596240" cy="5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Enunciado del problema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180000" y="1949400"/>
            <a:ext cx="9107640" cy="154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Reconstruir el EAP, P(R), a partir de muestras E(q) distribuidas de manera arbitraria y de manera 100% no paramétrica → Análisis de Fourier. Suposición: E(q) tiene soporte compacto y es “suave”: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20" name="Imagen 222" descr=""/>
          <p:cNvPicPr/>
          <p:nvPr/>
        </p:nvPicPr>
        <p:blipFill>
          <a:blip r:embed="rId1"/>
          <a:stretch/>
        </p:blipFill>
        <p:spPr>
          <a:xfrm>
            <a:off x="593280" y="3492720"/>
            <a:ext cx="8730360" cy="394920"/>
          </a:xfrm>
          <a:prstGeom prst="rect">
            <a:avLst/>
          </a:prstGeom>
          <a:ln>
            <a:noFill/>
          </a:ln>
        </p:spPr>
      </p:pic>
      <p:sp>
        <p:nvSpPr>
          <p:cNvPr id="221" name="CustomShape 5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08D11EB3-64EB-473D-826D-73039E1CD683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3F8A4DB0-7026-4AA1-AA95-D14BA3E3AC09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Truco sucio del desarrollo de Fourier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504000" y="1949400"/>
            <a:ext cx="8783640" cy="50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Como E(q) es de soporte compacto y suave, la serie de Fourier de su extensión periódica “tiene pocos coeficientes”: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Donde los coeficientes se calculan como siempre: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26" name="Imagen 228" descr=""/>
          <p:cNvPicPr/>
          <p:nvPr/>
        </p:nvPicPr>
        <p:blipFill>
          <a:blip r:embed="rId1"/>
          <a:stretch/>
        </p:blipFill>
        <p:spPr>
          <a:xfrm>
            <a:off x="197280" y="5418720"/>
            <a:ext cx="9738360" cy="843480"/>
          </a:xfrm>
          <a:prstGeom prst="rect">
            <a:avLst/>
          </a:prstGeom>
          <a:ln>
            <a:noFill/>
          </a:ln>
        </p:spPr>
      </p:pic>
      <p:pic>
        <p:nvPicPr>
          <p:cNvPr id="227" name="Imagen 229" descr=""/>
          <p:cNvPicPr/>
          <p:nvPr/>
        </p:nvPicPr>
        <p:blipFill>
          <a:blip r:embed="rId2"/>
          <a:stretch/>
        </p:blipFill>
        <p:spPr>
          <a:xfrm>
            <a:off x="197280" y="3265200"/>
            <a:ext cx="9738360" cy="1053720"/>
          </a:xfrm>
          <a:prstGeom prst="rect">
            <a:avLst/>
          </a:prstGeom>
          <a:ln>
            <a:noFill/>
          </a:ln>
        </p:spPr>
      </p:pic>
      <p:sp>
        <p:nvSpPr>
          <p:cNvPr id="228" name="CustomShape 5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56D8D2E4-DFBD-4957-A6D4-EBFE44082687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3FD5A3D3-4748-444C-A4F9-0A8B520C1679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Truco sucio del desarrollo de Fourier (II)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504000" y="2309400"/>
            <a:ext cx="8783640" cy="50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De hecho: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Y finalmente: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32" name="Imagen 234" descr=""/>
          <p:cNvPicPr/>
          <p:nvPr/>
        </p:nvPicPr>
        <p:blipFill>
          <a:blip r:embed="rId1"/>
          <a:stretch/>
        </p:blipFill>
        <p:spPr>
          <a:xfrm>
            <a:off x="197280" y="3787920"/>
            <a:ext cx="9738360" cy="641880"/>
          </a:xfrm>
          <a:prstGeom prst="rect">
            <a:avLst/>
          </a:prstGeom>
          <a:ln>
            <a:noFill/>
          </a:ln>
        </p:spPr>
      </p:pic>
      <p:pic>
        <p:nvPicPr>
          <p:cNvPr id="233" name="Imagen 235" descr=""/>
          <p:cNvPicPr/>
          <p:nvPr/>
        </p:nvPicPr>
        <p:blipFill>
          <a:blip r:embed="rId2"/>
          <a:stretch/>
        </p:blipFill>
        <p:spPr>
          <a:xfrm>
            <a:off x="161280" y="5656680"/>
            <a:ext cx="9810360" cy="865440"/>
          </a:xfrm>
          <a:prstGeom prst="rect">
            <a:avLst/>
          </a:prstGeom>
          <a:ln>
            <a:noFill/>
          </a:ln>
        </p:spPr>
      </p:pic>
      <p:sp>
        <p:nvSpPr>
          <p:cNvPr id="234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75B960A9-D803-4B2D-8050-BE0BFA51B3AC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4A54CBD5-23A4-4CF1-A506-63702290F080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Matriz de codificación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504000" y="1805400"/>
            <a:ext cx="8783640" cy="50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Según lo anterior, una colección de valores de E(q) muestreada para q arbitrarios (cartesianas, esféricas, otras…) puede relacionarse linealmente, de forma EXACTA, con un muestreo regular de P(R):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38" name="Imagen 240" descr=""/>
          <p:cNvPicPr/>
          <p:nvPr/>
        </p:nvPicPr>
        <p:blipFill>
          <a:blip r:embed="rId1"/>
          <a:stretch/>
        </p:blipFill>
        <p:spPr>
          <a:xfrm>
            <a:off x="341280" y="4068000"/>
            <a:ext cx="9327240" cy="2492640"/>
          </a:xfrm>
          <a:prstGeom prst="rect">
            <a:avLst/>
          </a:prstGeom>
          <a:ln>
            <a:noFill/>
          </a:ln>
        </p:spPr>
      </p:pic>
      <p:pic>
        <p:nvPicPr>
          <p:cNvPr id="239" name="Imagen 241" descr=""/>
          <p:cNvPicPr/>
          <p:nvPr/>
        </p:nvPicPr>
        <p:blipFill>
          <a:blip r:embed="rId2"/>
          <a:stretch/>
        </p:blipFill>
        <p:spPr>
          <a:xfrm>
            <a:off x="6491880" y="3168000"/>
            <a:ext cx="2291760" cy="236664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029064AB-8991-494F-891F-4791B527B92A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00D43836-819C-4B58-96A8-D5EE06F6146B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Problema de optimización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180000" y="1517400"/>
            <a:ext cx="9683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Las adquisiciones son ruidosas, por lo que resolvemos: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De hecho, es necesario regularizar el problema → penalización de la energía del Laplaciano → FILTRADO PASO-BAJO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Pero P(R) es una densidad de probabilidad y debe cumplir: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Positividad (de manera aproximada)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Masa uno (de manera exacta)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44" name="Imagen 246" descr=""/>
          <p:cNvPicPr/>
          <p:nvPr/>
        </p:nvPicPr>
        <p:blipFill>
          <a:blip r:embed="rId1"/>
          <a:stretch/>
        </p:blipFill>
        <p:spPr>
          <a:xfrm>
            <a:off x="3412080" y="2201760"/>
            <a:ext cx="2275560" cy="604800"/>
          </a:xfrm>
          <a:prstGeom prst="rect">
            <a:avLst/>
          </a:prstGeom>
          <a:ln>
            <a:noFill/>
          </a:ln>
        </p:spPr>
      </p:pic>
      <p:pic>
        <p:nvPicPr>
          <p:cNvPr id="245" name="Imagen 247" descr=""/>
          <p:cNvPicPr/>
          <p:nvPr/>
        </p:nvPicPr>
        <p:blipFill>
          <a:blip r:embed="rId2"/>
          <a:stretch/>
        </p:blipFill>
        <p:spPr>
          <a:xfrm>
            <a:off x="2723760" y="3673440"/>
            <a:ext cx="3827880" cy="613800"/>
          </a:xfrm>
          <a:prstGeom prst="rect">
            <a:avLst/>
          </a:prstGeom>
          <a:ln>
            <a:noFill/>
          </a:ln>
        </p:spPr>
      </p:pic>
      <p:pic>
        <p:nvPicPr>
          <p:cNvPr id="246" name="Imagen 248" descr=""/>
          <p:cNvPicPr/>
          <p:nvPr/>
        </p:nvPicPr>
        <p:blipFill>
          <a:blip r:embed="rId3"/>
          <a:stretch/>
        </p:blipFill>
        <p:spPr>
          <a:xfrm>
            <a:off x="1133280" y="6120000"/>
            <a:ext cx="8298360" cy="71712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3E1B92BE-6941-4C7A-A87A-0AC945289179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7B7F16A4-9283-4A8A-A7FF-32B2506672CA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Unos pocos comentarios/limitaciones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180000" y="1697400"/>
            <a:ext cx="9683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La formulación no es Compressed Sensing (el “penalty” es una norma cuadrática, no un término “sparse”):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Se asume que P(R) es paso-bajo, lo cual no es cierto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Si se quitan muestras de alta frecuencia de E(q) (b-values altos), la señal se hará más paso-bajo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El número de parámetros a estimar (tamaño de la rejilla donde se define P(R)) tiene que ser del mismo orden que el número de muestras adquiridas para E(q).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51" name="Imagen 253" descr=""/>
          <p:cNvPicPr/>
          <p:nvPr/>
        </p:nvPicPr>
        <p:blipFill>
          <a:blip r:embed="rId1"/>
          <a:stretch/>
        </p:blipFill>
        <p:spPr>
          <a:xfrm>
            <a:off x="2723760" y="3174480"/>
            <a:ext cx="3827880" cy="613800"/>
          </a:xfrm>
          <a:prstGeom prst="rect">
            <a:avLst/>
          </a:prstGeom>
          <a:ln>
            <a:noFill/>
          </a:ln>
        </p:spPr>
      </p:pic>
      <p:sp>
        <p:nvSpPr>
          <p:cNvPr id="252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8658A8BD-E04A-4BBE-9A4B-06E608EF297B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E8011B12-0377-4968-A8E0-13982361E53D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Y unos pocos resultados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180000" y="1373400"/>
            <a:ext cx="9683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RTOP (Return-to-origin probability): P(0).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56" name="Imagen 258" descr=""/>
          <p:cNvPicPr/>
          <p:nvPr/>
        </p:nvPicPr>
        <p:blipFill>
          <a:blip r:embed="rId1"/>
          <a:stretch/>
        </p:blipFill>
        <p:spPr>
          <a:xfrm>
            <a:off x="2283480" y="2298240"/>
            <a:ext cx="5564160" cy="4682160"/>
          </a:xfrm>
          <a:prstGeom prst="rect">
            <a:avLst/>
          </a:prstGeom>
          <a:ln>
            <a:noFill/>
          </a:ln>
        </p:spPr>
      </p:pic>
      <p:sp>
        <p:nvSpPr>
          <p:cNvPr id="257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455CF731-E5EC-414F-83F4-064EE9DAC14D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AE6D17F2-7230-446E-8C04-8619C4C2EBA7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Índice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60000" y="193248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¿Por qué Resonancia Magnética?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Resonancia Magnética de Difusión</a:t>
            </a:r>
            <a:endParaRPr b="0" lang="en-US" sz="3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Nuestra premisa básica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¿Qué se investiga en dMRI ahora?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Un caso concreto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2c3e50"/>
              </a:buClr>
              <a:buFont typeface="Arial"/>
              <a:buChar char="•"/>
            </a:pPr>
            <a:r>
              <a:rPr b="1" lang="es-ES" sz="32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Conclusiones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EBE6CF2A-7C0D-4D61-AF5F-09BB26FF3543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5AB8EC8C-A438-41EB-9A4F-7D0E0DF6F3E7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Y unos pocos resultados (II)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180000" y="1373400"/>
            <a:ext cx="9683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RTOP (Return-to-origin probability): P(0).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61" name="Imagen 263" descr=""/>
          <p:cNvPicPr/>
          <p:nvPr/>
        </p:nvPicPr>
        <p:blipFill>
          <a:blip r:embed="rId1"/>
          <a:stretch/>
        </p:blipFill>
        <p:spPr>
          <a:xfrm>
            <a:off x="2340720" y="2160000"/>
            <a:ext cx="5293800" cy="505080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EE593FC9-24DE-4073-BD87-2FF1999261F1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808478F2-742A-429F-BBF2-02E091DDDEFE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Y unos pocos resultados (III)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180000" y="1373400"/>
            <a:ext cx="9683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RTAP (Return-to-axis probability):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66" name="Imagen 268" descr=""/>
          <p:cNvPicPr/>
          <p:nvPr/>
        </p:nvPicPr>
        <p:blipFill>
          <a:blip r:embed="rId1"/>
          <a:stretch/>
        </p:blipFill>
        <p:spPr>
          <a:xfrm>
            <a:off x="288000" y="2736000"/>
            <a:ext cx="4679640" cy="4056120"/>
          </a:xfrm>
          <a:prstGeom prst="rect">
            <a:avLst/>
          </a:prstGeom>
          <a:ln>
            <a:noFill/>
          </a:ln>
        </p:spPr>
      </p:pic>
      <p:pic>
        <p:nvPicPr>
          <p:cNvPr id="267" name="Imagen 269" descr=""/>
          <p:cNvPicPr/>
          <p:nvPr/>
        </p:nvPicPr>
        <p:blipFill>
          <a:blip r:embed="rId2"/>
          <a:stretch/>
        </p:blipFill>
        <p:spPr>
          <a:xfrm>
            <a:off x="5153400" y="2664000"/>
            <a:ext cx="4566240" cy="4247640"/>
          </a:xfrm>
          <a:prstGeom prst="rect">
            <a:avLst/>
          </a:prstGeom>
          <a:ln>
            <a:noFill/>
          </a:ln>
        </p:spPr>
      </p:pic>
      <p:pic>
        <p:nvPicPr>
          <p:cNvPr id="268" name="Imagen 270" descr=""/>
          <p:cNvPicPr/>
          <p:nvPr/>
        </p:nvPicPr>
        <p:blipFill>
          <a:blip r:embed="rId3"/>
          <a:stretch/>
        </p:blipFill>
        <p:spPr>
          <a:xfrm>
            <a:off x="5266080" y="1758600"/>
            <a:ext cx="2221560" cy="38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9CC750AB-AE59-4E01-AB4F-ADE644016698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05D776F0-8252-4ECF-9EC7-78E598116947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Un caso concreto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Y unos pocos resultados (III)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180000" y="1373400"/>
            <a:ext cx="9683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RTPP (Return-to-plane probability):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73" name="Imagen 275" descr=""/>
          <p:cNvPicPr/>
          <p:nvPr/>
        </p:nvPicPr>
        <p:blipFill>
          <a:blip r:embed="rId1"/>
          <a:stretch/>
        </p:blipFill>
        <p:spPr>
          <a:xfrm>
            <a:off x="5464800" y="1800000"/>
            <a:ext cx="3079800" cy="358920"/>
          </a:xfrm>
          <a:prstGeom prst="rect">
            <a:avLst/>
          </a:prstGeom>
          <a:ln>
            <a:noFill/>
          </a:ln>
        </p:spPr>
      </p:pic>
      <p:pic>
        <p:nvPicPr>
          <p:cNvPr id="274" name="Imagen 276" descr=""/>
          <p:cNvPicPr/>
          <p:nvPr/>
        </p:nvPicPr>
        <p:blipFill>
          <a:blip r:embed="rId2"/>
          <a:stretch/>
        </p:blipFill>
        <p:spPr>
          <a:xfrm>
            <a:off x="108000" y="2664000"/>
            <a:ext cx="4734360" cy="4103640"/>
          </a:xfrm>
          <a:prstGeom prst="rect">
            <a:avLst/>
          </a:prstGeom>
          <a:ln>
            <a:noFill/>
          </a:ln>
        </p:spPr>
      </p:pic>
      <p:pic>
        <p:nvPicPr>
          <p:cNvPr id="275" name="Imagen 277" descr=""/>
          <p:cNvPicPr/>
          <p:nvPr/>
        </p:nvPicPr>
        <p:blipFill>
          <a:blip r:embed="rId3"/>
          <a:stretch/>
        </p:blipFill>
        <p:spPr>
          <a:xfrm>
            <a:off x="5130720" y="2585880"/>
            <a:ext cx="4804920" cy="4469760"/>
          </a:xfrm>
          <a:prstGeom prst="rect">
            <a:avLst/>
          </a:prstGeom>
          <a:ln>
            <a:noFill/>
          </a:ln>
        </p:spPr>
      </p:pic>
      <p:sp>
        <p:nvSpPr>
          <p:cNvPr id="276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E867991A-1624-4049-B5D2-C04253992113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C6983C0E-0CE0-4116-BCB1-B55CFA924F50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Conclusiones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80000" y="1733400"/>
            <a:ext cx="9755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Hay muchos problemas sin resolver en dMRI, que además involucran a muchas disciplinas: física (hardware), procesado de señal (software), estadística (interpretación y diferencias entre grupos), medicina (aplicación)…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Nosotros nos venimos centrando en: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Procesado de señal para reconstrucción/algorítmica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Interpretación de dMRI cuantitativa en estudios de grupo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El problema de reconstrucción no es algo tremendamente específico que exija muchos conocimientos a bajo nivel… Es, a menudo, análisis de Fourier u optimización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49469E2E-CEE6-4CCD-AEC2-0B232A5D838C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5ABBBC53-3ABC-4483-96CF-F28938C35FB4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Conclusiones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180000" y="1733400"/>
            <a:ext cx="9755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En lo que se refiere a reconstrucción/cuantificación, deberían ser aplicables todas las técnicas que se usan en MRI “normal”: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Compressed Sensing y similares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¡Deep Leaning!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503A0703-8477-4111-B4E9-93A27BA7D636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636B83FD-9876-4497-A956-54DD2E21C426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2700000" y="2700000"/>
            <a:ext cx="4679280" cy="21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"/>
          <p:cNvSpPr/>
          <p:nvPr/>
        </p:nvSpPr>
        <p:spPr>
          <a:xfrm>
            <a:off x="2567880" y="3223440"/>
            <a:ext cx="49410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2060"/>
                </a:solidFill>
                <a:latin typeface="Arial"/>
                <a:ea typeface="DejaVu Sans"/>
              </a:rPr>
              <a:t>¿Preguntas?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¿Por qué Resonancia Magnética?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60000" y="1733400"/>
            <a:ext cx="4134960" cy="53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57200" indent="-45648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Resolución generalmente pobre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Mala relación señal a ruido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Precio muy elevado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4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Adquisiciones muy largas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5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Problemas de compatibilidad con instrumental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27" name="Imagen 1" descr=""/>
          <p:cNvPicPr/>
          <p:nvPr/>
        </p:nvPicPr>
        <p:blipFill>
          <a:blip r:embed="rId6"/>
          <a:stretch/>
        </p:blipFill>
        <p:spPr>
          <a:xfrm>
            <a:off x="6662520" y="2028960"/>
            <a:ext cx="2856960" cy="2409120"/>
          </a:xfrm>
          <a:prstGeom prst="rect">
            <a:avLst/>
          </a:prstGeom>
          <a:ln>
            <a:noFill/>
          </a:ln>
        </p:spPr>
      </p:pic>
      <p:pic>
        <p:nvPicPr>
          <p:cNvPr id="128" name="Imagen 2" descr=""/>
          <p:cNvPicPr/>
          <p:nvPr/>
        </p:nvPicPr>
        <p:blipFill>
          <a:blip r:embed="rId7"/>
          <a:stretch/>
        </p:blipFill>
        <p:spPr>
          <a:xfrm>
            <a:off x="4416480" y="4734360"/>
            <a:ext cx="3492000" cy="224568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5245200" y="2962440"/>
            <a:ext cx="1269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Ecografía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8155440" y="5672880"/>
            <a:ext cx="1269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043D9279-3A88-4E64-8DBA-D6412DA72D96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DC0D3689-3538-443D-8D21-27DA8B524C71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¿Por qué Resonancia Magnética?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60000" y="1733400"/>
            <a:ext cx="955476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57200" indent="-45648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Enorme flexiblidad a la hora de “diseñar” contrastes sensibles a diferentes propiedades de los tejidos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34" name="Imagen 4" descr=""/>
          <p:cNvPicPr/>
          <p:nvPr/>
        </p:nvPicPr>
        <p:blipFill>
          <a:blip r:embed="rId2"/>
          <a:stretch/>
        </p:blipFill>
        <p:spPr>
          <a:xfrm>
            <a:off x="1492200" y="2629080"/>
            <a:ext cx="2825280" cy="2825280"/>
          </a:xfrm>
          <a:prstGeom prst="rect">
            <a:avLst/>
          </a:prstGeom>
          <a:ln>
            <a:noFill/>
          </a:ln>
        </p:spPr>
      </p:pic>
      <p:pic>
        <p:nvPicPr>
          <p:cNvPr id="135" name="Imagen 5" descr=""/>
          <p:cNvPicPr/>
          <p:nvPr/>
        </p:nvPicPr>
        <p:blipFill>
          <a:blip r:embed="rId3"/>
          <a:stretch/>
        </p:blipFill>
        <p:spPr>
          <a:xfrm>
            <a:off x="3477960" y="3407400"/>
            <a:ext cx="4514040" cy="2609280"/>
          </a:xfrm>
          <a:prstGeom prst="rect">
            <a:avLst/>
          </a:prstGeom>
          <a:ln>
            <a:noFill/>
          </a:ln>
        </p:spPr>
      </p:pic>
      <p:pic>
        <p:nvPicPr>
          <p:cNvPr id="136" name="Imagen 7" descr=""/>
          <p:cNvPicPr/>
          <p:nvPr/>
        </p:nvPicPr>
        <p:blipFill>
          <a:blip r:embed="rId4"/>
          <a:stretch/>
        </p:blipFill>
        <p:spPr>
          <a:xfrm>
            <a:off x="7534440" y="2581920"/>
            <a:ext cx="1661760" cy="1956240"/>
          </a:xfrm>
          <a:prstGeom prst="rect">
            <a:avLst/>
          </a:prstGeom>
          <a:ln>
            <a:noFill/>
          </a:ln>
        </p:spPr>
      </p:pic>
      <p:pic>
        <p:nvPicPr>
          <p:cNvPr id="137" name="Imagen 8" descr=""/>
          <p:cNvPicPr/>
          <p:nvPr/>
        </p:nvPicPr>
        <p:blipFill>
          <a:blip r:embed="rId5"/>
          <a:stretch/>
        </p:blipFill>
        <p:spPr>
          <a:xfrm>
            <a:off x="534600" y="4217400"/>
            <a:ext cx="4608000" cy="2767680"/>
          </a:xfrm>
          <a:prstGeom prst="rect">
            <a:avLst/>
          </a:prstGeom>
          <a:ln>
            <a:noFill/>
          </a:ln>
        </p:spPr>
      </p:pic>
      <p:pic>
        <p:nvPicPr>
          <p:cNvPr id="138" name="Imagen 9" descr=""/>
          <p:cNvPicPr/>
          <p:nvPr/>
        </p:nvPicPr>
        <p:blipFill>
          <a:blip r:embed="rId6"/>
          <a:stretch/>
        </p:blipFill>
        <p:spPr>
          <a:xfrm>
            <a:off x="2255040" y="2629080"/>
            <a:ext cx="5507640" cy="420552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5DA036E6-9DED-4876-B5B5-5FAF377BB817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685977D0-E9D8-4E92-8867-5E00158E97E8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Resonancia Magnética de Difusión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¿Qué es?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360000" y="1733400"/>
            <a:ext cx="955476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Sensible a la anisotropía en la difusividad del agua en los tejidos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44" name="Imagen 146" descr=""/>
          <p:cNvPicPr/>
          <p:nvPr/>
        </p:nvPicPr>
        <p:blipFill>
          <a:blip r:embed="rId1"/>
          <a:stretch/>
        </p:blipFill>
        <p:spPr>
          <a:xfrm>
            <a:off x="489240" y="2617200"/>
            <a:ext cx="5054400" cy="4175640"/>
          </a:xfrm>
          <a:prstGeom prst="rect">
            <a:avLst/>
          </a:prstGeom>
          <a:ln>
            <a:noFill/>
          </a:ln>
        </p:spPr>
      </p:pic>
      <p:pic>
        <p:nvPicPr>
          <p:cNvPr id="145" name="Imagen 147" descr=""/>
          <p:cNvPicPr/>
          <p:nvPr/>
        </p:nvPicPr>
        <p:blipFill>
          <a:blip r:embed="rId2"/>
          <a:stretch/>
        </p:blipFill>
        <p:spPr>
          <a:xfrm>
            <a:off x="677160" y="3107880"/>
            <a:ext cx="3349440" cy="3258360"/>
          </a:xfrm>
          <a:prstGeom prst="rect">
            <a:avLst/>
          </a:prstGeom>
          <a:ln>
            <a:noFill/>
          </a:ln>
        </p:spPr>
      </p:pic>
      <p:pic>
        <p:nvPicPr>
          <p:cNvPr id="146" name="Imagen 148" descr=""/>
          <p:cNvPicPr/>
          <p:nvPr/>
        </p:nvPicPr>
        <p:blipFill>
          <a:blip r:embed="rId3"/>
          <a:stretch/>
        </p:blipFill>
        <p:spPr>
          <a:xfrm>
            <a:off x="5724000" y="2808000"/>
            <a:ext cx="4150800" cy="1655640"/>
          </a:xfrm>
          <a:prstGeom prst="rect">
            <a:avLst/>
          </a:prstGeom>
          <a:ln>
            <a:noFill/>
          </a:ln>
        </p:spPr>
      </p:pic>
      <p:pic>
        <p:nvPicPr>
          <p:cNvPr id="147" name="Imagen 149" descr=""/>
          <p:cNvPicPr/>
          <p:nvPr/>
        </p:nvPicPr>
        <p:blipFill>
          <a:blip r:embed="rId4"/>
          <a:stretch/>
        </p:blipFill>
        <p:spPr>
          <a:xfrm>
            <a:off x="7251840" y="4822200"/>
            <a:ext cx="1459800" cy="1513440"/>
          </a:xfrm>
          <a:prstGeom prst="rect">
            <a:avLst/>
          </a:prstGeom>
          <a:ln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8712000" y="5400000"/>
            <a:ext cx="6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E(q)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49" name="Imagen 151" descr=""/>
          <p:cNvPicPr/>
          <p:nvPr/>
        </p:nvPicPr>
        <p:blipFill>
          <a:blip r:embed="rId5"/>
          <a:stretch/>
        </p:blipFill>
        <p:spPr>
          <a:xfrm>
            <a:off x="6048000" y="4968000"/>
            <a:ext cx="1295640" cy="1264320"/>
          </a:xfrm>
          <a:prstGeom prst="rect">
            <a:avLst/>
          </a:prstGeom>
          <a:ln>
            <a:noFill/>
          </a:ln>
        </p:spPr>
      </p:pic>
      <p:sp>
        <p:nvSpPr>
          <p:cNvPr id="150" name="CustomShape 6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0BEDF536-02CC-4529-87C2-1B072E6186F5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C7016B1E-7FC0-429A-9613-AA6D018FFCBD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Resonancia Magnética de Difusión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Interpretación cuantitativa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180000" y="1733400"/>
            <a:ext cx="955476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1000"/>
          </a:bodyPr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Permite “explorar” la sustancia blanca del cerebro “in vivo” (¿hacia dónde se mueve el agua? → ¿cómo están orientadas las fibras?) ...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55" name="Imagen 157" descr=""/>
          <p:cNvPicPr/>
          <p:nvPr/>
        </p:nvPicPr>
        <p:blipFill>
          <a:blip r:embed="rId1"/>
          <a:stretch/>
        </p:blipFill>
        <p:spPr>
          <a:xfrm>
            <a:off x="402840" y="2628360"/>
            <a:ext cx="4060800" cy="2231640"/>
          </a:xfrm>
          <a:prstGeom prst="rect">
            <a:avLst/>
          </a:prstGeom>
          <a:ln>
            <a:noFill/>
          </a:ln>
        </p:spPr>
      </p:pic>
      <p:sp>
        <p:nvSpPr>
          <p:cNvPr id="156" name="CustomShape 5"/>
          <p:cNvSpPr/>
          <p:nvPr/>
        </p:nvSpPr>
        <p:spPr>
          <a:xfrm>
            <a:off x="144000" y="4653720"/>
            <a:ext cx="42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Tristán Vega et al. NeuroIm 2021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57" name="Imagen 159" descr=""/>
          <p:cNvPicPr/>
          <p:nvPr/>
        </p:nvPicPr>
        <p:blipFill>
          <a:blip r:embed="rId2"/>
          <a:stretch/>
        </p:blipFill>
        <p:spPr>
          <a:xfrm>
            <a:off x="6775560" y="2517840"/>
            <a:ext cx="2296080" cy="2017800"/>
          </a:xfrm>
          <a:prstGeom prst="rect">
            <a:avLst/>
          </a:prstGeom>
          <a:ln>
            <a:noFill/>
          </a:ln>
        </p:spPr>
      </p:pic>
      <p:sp>
        <p:nvSpPr>
          <p:cNvPr id="158" name="CustomShape 6"/>
          <p:cNvSpPr/>
          <p:nvPr/>
        </p:nvSpPr>
        <p:spPr>
          <a:xfrm>
            <a:off x="5760000" y="4581720"/>
            <a:ext cx="42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Fuster et al. J Math Imaging Vis 2016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59" name="Imagen 161" descr=""/>
          <p:cNvPicPr/>
          <p:nvPr/>
        </p:nvPicPr>
        <p:blipFill>
          <a:blip r:embed="rId3"/>
          <a:stretch/>
        </p:blipFill>
        <p:spPr>
          <a:xfrm>
            <a:off x="3881160" y="5075640"/>
            <a:ext cx="2094480" cy="1980000"/>
          </a:xfrm>
          <a:prstGeom prst="rect">
            <a:avLst/>
          </a:prstGeom>
          <a:ln>
            <a:noFill/>
          </a:ln>
        </p:spPr>
      </p:pic>
      <p:sp>
        <p:nvSpPr>
          <p:cNvPr id="160" name="CustomShape 7"/>
          <p:cNvSpPr/>
          <p:nvPr/>
        </p:nvSpPr>
        <p:spPr>
          <a:xfrm>
            <a:off x="6048000" y="6525720"/>
            <a:ext cx="2303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http://lpi.tel.uva.es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BB181C90-51A2-4163-A5C4-1A351E78D6CE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2728E17A-29F5-4690-8986-C497A3A575A6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Resonancia Magnética de Difusión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Interpretación cuantitativa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180000" y="1733400"/>
            <a:ext cx="955476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… </a:t>
            </a: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Pero también obtener medidas CUANTITATIVAS que podrían describir condiciones patológicas de los tejidos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66" name="Imagen 168" descr=""/>
          <p:cNvPicPr/>
          <p:nvPr/>
        </p:nvPicPr>
        <p:blipFill>
          <a:blip r:embed="rId1"/>
          <a:stretch/>
        </p:blipFill>
        <p:spPr>
          <a:xfrm>
            <a:off x="4148280" y="2592000"/>
            <a:ext cx="5643360" cy="226980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216000" y="4365720"/>
            <a:ext cx="4535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Tristán Vega et al. Magn Res Med 2021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68" name="Imagen 170" descr=""/>
          <p:cNvPicPr/>
          <p:nvPr/>
        </p:nvPicPr>
        <p:blipFill>
          <a:blip r:embed="rId2"/>
          <a:stretch/>
        </p:blipFill>
        <p:spPr>
          <a:xfrm>
            <a:off x="360000" y="4942800"/>
            <a:ext cx="2735640" cy="2076480"/>
          </a:xfrm>
          <a:prstGeom prst="rect">
            <a:avLst/>
          </a:prstGeom>
          <a:ln>
            <a:noFill/>
          </a:ln>
        </p:spPr>
      </p:pic>
      <p:pic>
        <p:nvPicPr>
          <p:cNvPr id="169" name="Imagen 171" descr=""/>
          <p:cNvPicPr/>
          <p:nvPr/>
        </p:nvPicPr>
        <p:blipFill>
          <a:blip r:embed="rId3"/>
          <a:stretch/>
        </p:blipFill>
        <p:spPr>
          <a:xfrm>
            <a:off x="3168000" y="4934520"/>
            <a:ext cx="2799000" cy="2084760"/>
          </a:xfrm>
          <a:prstGeom prst="rect">
            <a:avLst/>
          </a:prstGeom>
          <a:ln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5904000" y="6237720"/>
            <a:ext cx="410328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Aja Fernández et al. Plos ONE 2020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492AD676-4DE3-47BF-AF76-D8D3CAC2982F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DBD86B82-3A2C-4E9C-8642-E487782BE215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Nuestra premisa básica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El modelo matemático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180000" y="1733400"/>
            <a:ext cx="955476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2000"/>
          </a:bodyPr>
          <a:p>
            <a:pPr marL="360">
              <a:lnSpc>
                <a:spcPct val="100000"/>
              </a:lnSpc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La señal adquirida por el escáner al aplicar la secuencia de difusión es la transformada de Fourier 3-D del “Propagador de difusión” (Callaghan, 91): densidad de probabilidad de que una molécula de agua se mueva una distancia R.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76" name="Imagen 178" descr=""/>
          <p:cNvPicPr/>
          <p:nvPr/>
        </p:nvPicPr>
        <p:blipFill>
          <a:blip r:embed="rId1"/>
          <a:stretch/>
        </p:blipFill>
        <p:spPr>
          <a:xfrm>
            <a:off x="1260000" y="3387240"/>
            <a:ext cx="7757280" cy="2264040"/>
          </a:xfrm>
          <a:prstGeom prst="rect">
            <a:avLst/>
          </a:prstGeom>
          <a:ln>
            <a:noFill/>
          </a:ln>
        </p:spPr>
      </p:pic>
      <p:sp>
        <p:nvSpPr>
          <p:cNvPr id="177" name="CustomShape 5"/>
          <p:cNvSpPr/>
          <p:nvPr/>
        </p:nvSpPr>
        <p:spPr>
          <a:xfrm>
            <a:off x="-144000" y="3429720"/>
            <a:ext cx="42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Zuo et al. Neurosc bull 2012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78" name="Imagen 180" descr=""/>
          <p:cNvPicPr/>
          <p:nvPr/>
        </p:nvPicPr>
        <p:blipFill>
          <a:blip r:embed="rId2"/>
          <a:stretch/>
        </p:blipFill>
        <p:spPr>
          <a:xfrm>
            <a:off x="4392000" y="5777280"/>
            <a:ext cx="1367640" cy="1561320"/>
          </a:xfrm>
          <a:prstGeom prst="rect">
            <a:avLst/>
          </a:prstGeom>
          <a:ln>
            <a:noFill/>
          </a:ln>
        </p:spPr>
      </p:pic>
      <p:sp>
        <p:nvSpPr>
          <p:cNvPr id="179" name="Line 6"/>
          <p:cNvSpPr/>
          <p:nvPr/>
        </p:nvSpPr>
        <p:spPr>
          <a:xfrm>
            <a:off x="2736000" y="5754600"/>
            <a:ext cx="1440000" cy="86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7"/>
          <p:cNvSpPr/>
          <p:nvPr/>
        </p:nvSpPr>
        <p:spPr>
          <a:xfrm flipH="1">
            <a:off x="5832000" y="5651280"/>
            <a:ext cx="360000" cy="8233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Line 8"/>
          <p:cNvSpPr/>
          <p:nvPr/>
        </p:nvSpPr>
        <p:spPr>
          <a:xfrm flipH="1">
            <a:off x="5904360" y="5651280"/>
            <a:ext cx="2160000" cy="10393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9"/>
          <p:cNvSpPr/>
          <p:nvPr/>
        </p:nvSpPr>
        <p:spPr>
          <a:xfrm>
            <a:off x="3960000" y="5651280"/>
            <a:ext cx="360000" cy="6793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0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1D84A126-0072-4822-B53D-99C4AB0F779B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CA21D182-3C01-47F0-ABF1-DE45E240EF4E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  <p:pic>
        <p:nvPicPr>
          <p:cNvPr id="184" name="Imagen 186" descr=""/>
          <p:cNvPicPr/>
          <p:nvPr/>
        </p:nvPicPr>
        <p:blipFill>
          <a:blip r:embed="rId3"/>
          <a:stretch/>
        </p:blipFill>
        <p:spPr>
          <a:xfrm>
            <a:off x="770400" y="2850840"/>
            <a:ext cx="8658360" cy="35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352800" y="301320"/>
            <a:ext cx="9359280" cy="95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Nuestra premisa básica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	</a:t>
            </a:r>
            <a:r>
              <a:rPr b="1" lang="es-ES" sz="3600" spc="-1" strike="noStrike">
                <a:solidFill>
                  <a:srgbClr val="ffffff"/>
                </a:solidFill>
                <a:latin typeface="Noto Sans Black"/>
                <a:ea typeface="DejaVu Sans"/>
              </a:rPr>
              <a:t>Lo “evidente”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180000" y="1733400"/>
            <a:ext cx="8459640" cy="51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1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¿He oído densidad de probabilidad? ¡Gaussiana al canto!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Eso es lo que llamamos DTI (Basser 1996)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2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¿Y por qué no muestreo E(q) y calculo la FFT?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Eso es lo que llamamos DSI (Wedeen 2005)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¿Y si uso Compressed Sensing para no tener que muestrear E(q) entera?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También está inventado (Bilgic 2012)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SzPct val="100000"/>
              <a:buBlip>
                <a:blip r:embed="rId4"/>
              </a:buBlip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Entonces, ¿es un problema resuelto?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ES" sz="2400" spc="-1" strike="noStrike">
                <a:solidFill>
                  <a:srgbClr val="2c3e50"/>
                </a:solidFill>
                <a:latin typeface="Noto Sans SemiBold"/>
                <a:ea typeface="DejaVu Sans"/>
              </a:rPr>
              <a:t>Por suerte, no del todo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9" name="Imagen 191" descr=""/>
          <p:cNvPicPr/>
          <p:nvPr/>
        </p:nvPicPr>
        <p:blipFill>
          <a:blip r:embed="rId5"/>
          <a:stretch/>
        </p:blipFill>
        <p:spPr>
          <a:xfrm>
            <a:off x="8424000" y="1828440"/>
            <a:ext cx="1418760" cy="1411200"/>
          </a:xfrm>
          <a:prstGeom prst="rect">
            <a:avLst/>
          </a:prstGeom>
          <a:ln>
            <a:noFill/>
          </a:ln>
        </p:spPr>
      </p:pic>
      <p:pic>
        <p:nvPicPr>
          <p:cNvPr id="190" name="Imagen 192" descr=""/>
          <p:cNvPicPr/>
          <p:nvPr/>
        </p:nvPicPr>
        <p:blipFill>
          <a:blip r:embed="rId6"/>
          <a:stretch/>
        </p:blipFill>
        <p:spPr>
          <a:xfrm>
            <a:off x="8496000" y="3384000"/>
            <a:ext cx="1285200" cy="1367640"/>
          </a:xfrm>
          <a:prstGeom prst="rect">
            <a:avLst/>
          </a:prstGeom>
          <a:ln>
            <a:noFill/>
          </a:ln>
        </p:spPr>
      </p:pic>
      <p:pic>
        <p:nvPicPr>
          <p:cNvPr id="191" name="Imagen 193" descr=""/>
          <p:cNvPicPr/>
          <p:nvPr/>
        </p:nvPicPr>
        <p:blipFill>
          <a:blip r:embed="rId7"/>
          <a:stretch/>
        </p:blipFill>
        <p:spPr>
          <a:xfrm>
            <a:off x="8496000" y="4865400"/>
            <a:ext cx="1223280" cy="1182240"/>
          </a:xfrm>
          <a:prstGeom prst="rect">
            <a:avLst/>
          </a:prstGeom>
          <a:ln>
            <a:noFill/>
          </a:ln>
        </p:spPr>
      </p:pic>
      <p:sp>
        <p:nvSpPr>
          <p:cNvPr id="192" name="CustomShape 5"/>
          <p:cNvSpPr/>
          <p:nvPr/>
        </p:nvSpPr>
        <p:spPr>
          <a:xfrm>
            <a:off x="9180000" y="7020000"/>
            <a:ext cx="71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fld id="{BAB613AF-64FF-4F74-8B80-822BF2BD574D}" type="slidenum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fld id="{AB153FD5-1A90-46AF-B8AD-A7F96CAEFD6E}" type="slidecount"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Application>LibreOffice/6.4.7.2$Linux_X86_64 LibreOffice_project/40$Build-2</Application>
  <Words>866</Words>
  <Paragraphs>194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2021-07-05T15:28:19Z</dcterms:created>
  <dc:creator>Antonio Tristán-Vega</dc:creator>
  <dc:description/>
  <dc:language>es-ES</dc:language>
  <cp:lastModifiedBy/>
  <dcterms:modified xsi:type="dcterms:W3CDTF">2021-07-06T13:43:43Z</dcterms:modified>
  <cp:revision>108</cp:revision>
  <dc:subject/>
  <dc:title>Midnightblue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