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92" r:id="rId2"/>
    <p:sldId id="267" r:id="rId3"/>
    <p:sldId id="306" r:id="rId4"/>
    <p:sldId id="307" r:id="rId5"/>
    <p:sldId id="302" r:id="rId6"/>
    <p:sldId id="305" r:id="rId7"/>
    <p:sldId id="293" r:id="rId8"/>
    <p:sldId id="303" r:id="rId9"/>
    <p:sldId id="304" r:id="rId10"/>
    <p:sldId id="299" r:id="rId11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9" autoAdjust="0"/>
  </p:normalViewPr>
  <p:slideViewPr>
    <p:cSldViewPr>
      <p:cViewPr>
        <p:scale>
          <a:sx n="100" d="100"/>
          <a:sy n="100" d="100"/>
        </p:scale>
        <p:origin x="-270" y="-1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97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0130F-3DB0-4958-A573-916B3870D635}" type="datetimeFigureOut">
              <a:rPr lang="es-ES" smtClean="0"/>
              <a:pPr/>
              <a:t>27/11/2017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19CEA-02E2-422D-BCCB-0FB6026DC8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2234BB-A6BE-47E4-8847-63F249F2998C}" type="datetimeFigureOut">
              <a:rPr lang="es-ES" smtClean="0"/>
              <a:pPr/>
              <a:t>27/11/2017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27767-7929-4B6B-BBD2-8B73C8A572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171855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894657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Que, </a:t>
            </a:r>
            <a:r>
              <a:rPr lang="en-US" dirty="0" err="1" smtClean="0"/>
              <a:t>por</a:t>
            </a:r>
            <a:r>
              <a:rPr lang="en-US" dirty="0" smtClean="0"/>
              <a:t> que, para 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9606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5187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598884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598884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Escudo_Universidad_Valladoli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94974"/>
            <a:ext cx="1167139" cy="1164332"/>
          </a:xfrm>
          <a:prstGeom prst="rect">
            <a:avLst/>
          </a:prstGeom>
          <a:noFill/>
          <a:effectLst/>
        </p:spPr>
      </p:pic>
      <p:sp>
        <p:nvSpPr>
          <p:cNvPr id="17" name="16 CuadroTexto"/>
          <p:cNvSpPr txBox="1"/>
          <p:nvPr userDrawn="1"/>
        </p:nvSpPr>
        <p:spPr>
          <a:xfrm>
            <a:off x="0" y="4822047"/>
            <a:ext cx="5724128" cy="321453"/>
          </a:xfrm>
          <a:prstGeom prst="rect">
            <a:avLst/>
          </a:prstGeom>
          <a:solidFill>
            <a:schemeClr val="tx2"/>
          </a:solidFill>
        </p:spPr>
        <p:txBody>
          <a:bodyPr wrap="square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200" noProof="0" dirty="0" smtClean="0">
                <a:solidFill>
                  <a:prstClr val="white"/>
                </a:solidFill>
                <a:latin typeface="Arial" charset="0"/>
              </a:rPr>
              <a:t>XXXV Congreso Anual de la Sociedad</a:t>
            </a:r>
            <a:r>
              <a:rPr lang="es-ES" sz="1200" baseline="0" noProof="0" dirty="0" smtClean="0">
                <a:solidFill>
                  <a:prstClr val="white"/>
                </a:solidFill>
                <a:latin typeface="Arial" charset="0"/>
              </a:rPr>
              <a:t> Española de </a:t>
            </a:r>
            <a:r>
              <a:rPr lang="es-ES" sz="1200" noProof="0" dirty="0" smtClean="0">
                <a:solidFill>
                  <a:prstClr val="white"/>
                </a:solidFill>
                <a:latin typeface="Arial" charset="0"/>
              </a:rPr>
              <a:t>Ingeniería Biomédica</a:t>
            </a:r>
            <a:r>
              <a:rPr lang="es-ES" sz="1200" baseline="0" noProof="0" dirty="0" smtClean="0">
                <a:solidFill>
                  <a:prstClr val="white"/>
                </a:solidFill>
                <a:latin typeface="Arial" charset="0"/>
              </a:rPr>
              <a:t> </a:t>
            </a:r>
            <a:endParaRPr lang="es-ES" sz="1200" noProof="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3" name="22 CuadroTexto"/>
          <p:cNvSpPr txBox="1"/>
          <p:nvPr userDrawn="1"/>
        </p:nvSpPr>
        <p:spPr>
          <a:xfrm>
            <a:off x="5724128" y="4822047"/>
            <a:ext cx="3419872" cy="32145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200" baseline="0" dirty="0" smtClean="0">
                <a:solidFill>
                  <a:prstClr val="white"/>
                </a:solidFill>
                <a:latin typeface="Arial" charset="0"/>
              </a:rPr>
              <a:t>29 Noviembre - 1 Diciembre, 2017. Bilbao.</a:t>
            </a:r>
            <a:endParaRPr lang="es-ES" sz="120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491630"/>
            <a:ext cx="9179868" cy="2088232"/>
          </a:xfrm>
          <a:prstGeom prst="rect">
            <a:avLst/>
          </a:prstGeom>
          <a:solidFill>
            <a:schemeClr val="tx2"/>
          </a:solidFill>
          <a:ln cap="rnd">
            <a:noFill/>
          </a:ln>
        </p:spPr>
        <p:txBody>
          <a:bodyPr anchor="ctr"/>
          <a:lstStyle>
            <a:lvl1pPr>
              <a:defRPr sz="3200" baseline="0">
                <a:solidFill>
                  <a:schemeClr val="bg1"/>
                </a:solidFill>
                <a:latin typeface="Helvetica" pitchFamily="34" charset="0"/>
                <a:cs typeface="Helvetica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7308304" y="76944"/>
            <a:ext cx="1835696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s-ES" sz="1800" b="0" kern="1200" cap="small" baseline="30000" dirty="0" smtClean="0">
                <a:solidFill>
                  <a:prstClr val="black"/>
                </a:solidFill>
                <a:latin typeface="+mn-lt"/>
                <a:ea typeface="+mn-ea"/>
                <a:cs typeface="Tahoma" pitchFamily="34" charset="0"/>
              </a:rPr>
              <a:t>2 </a:t>
            </a:r>
            <a:r>
              <a:rPr lang="es-ES" sz="1600" b="0" kern="1200" cap="small" baseline="0" noProof="0" dirty="0" smtClean="0">
                <a:solidFill>
                  <a:prstClr val="black"/>
                </a:solidFill>
                <a:latin typeface="+mn-lt"/>
                <a:ea typeface="+mn-ea"/>
                <a:cs typeface="Tahoma" pitchFamily="34" charset="0"/>
              </a:rPr>
              <a:t>Sección de Imagen Cardiotorácica, Hospital de la Cruz Roja. </a:t>
            </a:r>
            <a:r>
              <a:rPr lang="en-US" sz="1600" b="1" kern="1200" cap="small" baseline="0" dirty="0" err="1" smtClean="0">
                <a:solidFill>
                  <a:prstClr val="black"/>
                </a:solidFill>
                <a:latin typeface="+mn-lt"/>
                <a:ea typeface="+mn-ea"/>
                <a:cs typeface="Tahoma" pitchFamily="34" charset="0"/>
              </a:rPr>
              <a:t>Ressalta</a:t>
            </a:r>
            <a:r>
              <a:rPr lang="en-US" sz="1600" b="1" kern="1200" cap="small" baseline="0" dirty="0" smtClean="0">
                <a:solidFill>
                  <a:prstClr val="black"/>
                </a:solidFill>
                <a:latin typeface="+mn-lt"/>
                <a:ea typeface="+mn-ea"/>
                <a:cs typeface="Tahoma" pitchFamily="34" charset="0"/>
              </a:rPr>
              <a:t>, Health Time Group.</a:t>
            </a:r>
            <a:endParaRPr lang="es-ES" sz="1600" b="1" kern="1200" cap="small" baseline="0" dirty="0" smtClean="0">
              <a:solidFill>
                <a:prstClr val="black"/>
              </a:solidFill>
              <a:latin typeface="+mn-lt"/>
              <a:ea typeface="+mn-ea"/>
              <a:cs typeface="Tahoma" pitchFamily="34" charset="0"/>
            </a:endParaRPr>
          </a:p>
        </p:txBody>
      </p:sp>
      <p:sp>
        <p:nvSpPr>
          <p:cNvPr id="3" name="2 CuadroTexto"/>
          <p:cNvSpPr txBox="1"/>
          <p:nvPr userDrawn="1"/>
        </p:nvSpPr>
        <p:spPr>
          <a:xfrm>
            <a:off x="107504" y="3651870"/>
            <a:ext cx="88764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600" b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S. Sanz-Estébanez</a:t>
            </a:r>
            <a:r>
              <a:rPr lang="es-ES" sz="2600" b="0" baseline="30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r>
              <a:rPr lang="es-ES" sz="2600" b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J. Royuela-del-Val</a:t>
            </a:r>
            <a:r>
              <a:rPr lang="es-ES" sz="2600" b="0" baseline="30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r>
              <a:rPr lang="es-ES" sz="2600" b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J. Broncano-Cabrero</a:t>
            </a:r>
            <a:r>
              <a:rPr lang="es-ES" sz="2600" b="0" baseline="30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2</a:t>
            </a:r>
            <a:r>
              <a:rPr lang="es-ES" sz="2600" b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S. Aja-Fernández</a:t>
            </a:r>
            <a:r>
              <a:rPr lang="es-ES" sz="2600" b="0" baseline="30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r>
              <a:rPr lang="es-ES" sz="2600" b="0" baseline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y</a:t>
            </a:r>
            <a:r>
              <a:rPr lang="es-ES" sz="2600" b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C. Alberola-López</a:t>
            </a:r>
            <a:r>
              <a:rPr lang="es-ES" sz="2600" b="0" baseline="30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endParaRPr lang="es-ES" sz="2600" b="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7 CuadroTexto"/>
          <p:cNvSpPr txBox="1"/>
          <p:nvPr userDrawn="1"/>
        </p:nvSpPr>
        <p:spPr>
          <a:xfrm>
            <a:off x="1331640" y="182088"/>
            <a:ext cx="1872208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s-ES" sz="1600" b="0" kern="1200" cap="small" baseline="30000" dirty="0" smtClean="0">
                <a:solidFill>
                  <a:prstClr val="black"/>
                </a:solidFill>
                <a:latin typeface="+mn-lt"/>
                <a:ea typeface="+mn-ea"/>
                <a:cs typeface="Tahoma" pitchFamily="34" charset="0"/>
              </a:rPr>
              <a:t>1 </a:t>
            </a:r>
            <a:r>
              <a:rPr lang="es-ES" sz="1600" b="0" kern="1200" cap="small" baseline="0" dirty="0" smtClean="0">
                <a:solidFill>
                  <a:prstClr val="black"/>
                </a:solidFill>
                <a:latin typeface="+mn-lt"/>
                <a:ea typeface="+mn-ea"/>
                <a:cs typeface="Tahoma" pitchFamily="34" charset="0"/>
              </a:rPr>
              <a:t>Laboratorio de procesado de imagen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sz="1600" b="1" kern="1200" cap="small" baseline="0" dirty="0" smtClean="0">
                <a:solidFill>
                  <a:prstClr val="black"/>
                </a:solidFill>
                <a:latin typeface="+mn-lt"/>
                <a:ea typeface="+mn-ea"/>
                <a:cs typeface="Tahoma" pitchFamily="34" charset="0"/>
              </a:rPr>
              <a:t>Universidad de Valladolid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65757"/>
            <a:ext cx="1296144" cy="87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66140" y="131158"/>
            <a:ext cx="871762" cy="1215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73144" y="265757"/>
            <a:ext cx="1447164" cy="1097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2840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 userDrawn="1"/>
        </p:nvSpPr>
        <p:spPr>
          <a:xfrm>
            <a:off x="0" y="535767"/>
            <a:ext cx="9144000" cy="160736"/>
          </a:xfrm>
          <a:prstGeom prst="rect">
            <a:avLst/>
          </a:prstGeom>
          <a:gradFill flip="none" rotWithShape="1">
            <a:gsLst>
              <a:gs pos="25000">
                <a:schemeClr val="tx1">
                  <a:alpha val="40000"/>
                </a:schemeClr>
              </a:gs>
              <a:gs pos="100000">
                <a:schemeClr val="bg1">
                  <a:alpha val="40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>
              <a:ln>
                <a:solidFill>
                  <a:prstClr val="white"/>
                </a:solidFill>
              </a:ln>
              <a:gradFill flip="none" rotWithShape="1">
                <a:gsLst>
                  <a:gs pos="0">
                    <a:prstClr val="black">
                      <a:lumMod val="85000"/>
                      <a:lumOff val="15000"/>
                    </a:prstClr>
                  </a:gs>
                  <a:gs pos="98000">
                    <a:prstClr val="black"/>
                  </a:gs>
                  <a:gs pos="50000">
                    <a:prstClr val="white"/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5767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98000">
                <a:schemeClr val="tx1"/>
              </a:gs>
              <a:gs pos="50000">
                <a:schemeClr val="tx2"/>
              </a:gs>
            </a:gsLst>
            <a:lin ang="0" scaled="0"/>
            <a:tileRect/>
          </a:gradFill>
        </p:spPr>
        <p:txBody>
          <a:bodyPr lIns="360000"/>
          <a:lstStyle>
            <a:lvl1pPr algn="l">
              <a:defRPr sz="3600">
                <a:solidFill>
                  <a:schemeClr val="bg1"/>
                </a:solidFill>
                <a:latin typeface="Helvetica" pitchFamily="34" charset="0"/>
                <a:cs typeface="Tahoma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64396"/>
            <a:ext cx="8229600" cy="3630227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200"/>
            </a:lvl2pPr>
            <a:lvl3pPr>
              <a:defRPr sz="2200"/>
            </a:lvl3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944730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ghfuyj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3905AAB-8154-45EF-A631-EF9B15F748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4236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6030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1419622"/>
            <a:ext cx="9179868" cy="2088232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ADC-Weighted Joint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Registration-Estimation for Cardiac </a:t>
            </a:r>
            <a:br>
              <a:rPr lang="en-US" dirty="0" smtClean="0"/>
            </a:br>
            <a:r>
              <a:rPr lang="en-US" dirty="0" smtClean="0"/>
              <a:t>Diffusion Magnetic </a:t>
            </a:r>
            <a:r>
              <a:rPr lang="en-US" dirty="0"/>
              <a:t>Resonance Imaging</a:t>
            </a:r>
          </a:p>
        </p:txBody>
      </p:sp>
    </p:spTree>
    <p:extLst>
      <p:ext uri="{BB962C8B-B14F-4D97-AF65-F5344CB8AC3E}">
        <p14:creationId xmlns:p14="http://schemas.microsoft.com/office/powerpoint/2010/main" xmlns="" val="159130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771550"/>
            <a:ext cx="8964488" cy="4104456"/>
          </a:xfrm>
        </p:spPr>
        <p:txBody>
          <a:bodyPr/>
          <a:lstStyle/>
          <a:p>
            <a:r>
              <a:rPr lang="es-ES" sz="2200" dirty="0" smtClean="0"/>
              <a:t>Metodología de registrado dentro del paradigma grupal para imagen cardiaca;  estimación simultánea de parámetros de difusión. </a:t>
            </a:r>
          </a:p>
          <a:p>
            <a:endParaRPr lang="es-ES" sz="2200" dirty="0" smtClean="0"/>
          </a:p>
          <a:p>
            <a:r>
              <a:rPr lang="es-ES" sz="2200" dirty="0" smtClean="0"/>
              <a:t>Métrica multimodal ponderada en b-valores por los residuos derivados de la estimación</a:t>
            </a:r>
            <a:r>
              <a:rPr lang="en-US" sz="2200" dirty="0" smtClean="0"/>
              <a:t>. </a:t>
            </a:r>
            <a:r>
              <a:rPr lang="es-ES" sz="2200" dirty="0" smtClean="0"/>
              <a:t>Formulación conjunta probada en datos sintéticos y reales. </a:t>
            </a:r>
          </a:p>
          <a:p>
            <a:endParaRPr lang="es-ES" sz="2200" dirty="0" smtClean="0"/>
          </a:p>
          <a:p>
            <a:r>
              <a:rPr lang="es-ES" sz="2200" dirty="0" smtClean="0"/>
              <a:t>Resultados muestran un aumento de la SNR conservando la estructura anatómica cardiaca (realce de bordes), especialmente para b-valores altos. </a:t>
            </a:r>
          </a:p>
          <a:p>
            <a:endParaRPr lang="es-ES" sz="2200" dirty="0" smtClean="0"/>
          </a:p>
          <a:p>
            <a:r>
              <a:rPr lang="es-ES" sz="2200" dirty="0" smtClean="0"/>
              <a:t>Usos potenciales:  reconstrucción acelerada mediante muestreo compresivo en secuencias de difusión abdominal.</a:t>
            </a:r>
            <a:endParaRPr lang="es-ES" sz="2200" dirty="0"/>
          </a:p>
        </p:txBody>
      </p:sp>
      <p:sp>
        <p:nvSpPr>
          <p:cNvPr id="4" name="3 CuadroTexto"/>
          <p:cNvSpPr txBox="1"/>
          <p:nvPr/>
        </p:nvSpPr>
        <p:spPr>
          <a:xfrm>
            <a:off x="8842314" y="477416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9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252607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Introducción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771550"/>
            <a:ext cx="8928992" cy="4055626"/>
          </a:xfrm>
        </p:spPr>
        <p:txBody>
          <a:bodyPr/>
          <a:lstStyle/>
          <a:p>
            <a:r>
              <a:rPr lang="es-ES" dirty="0" smtClean="0"/>
              <a:t>Formulación conjunta aplicada a imagen de difusión (DWI) cardiaca: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s-ES" dirty="0" smtClean="0"/>
              <a:t>Registrado grupal no rígido basado en deformaciones libres para adquisiciones </a:t>
            </a:r>
            <a:r>
              <a:rPr lang="es-ES" dirty="0" err="1" smtClean="0"/>
              <a:t>multiparamétricas</a:t>
            </a:r>
            <a:r>
              <a:rPr lang="es-ES" dirty="0" smtClean="0"/>
              <a:t>. </a:t>
            </a:r>
          </a:p>
          <a:p>
            <a:pPr marL="857250" lvl="1" indent="-457200">
              <a:buFont typeface="+mj-lt"/>
              <a:buAutoNum type="arabicPeriod"/>
            </a:pPr>
            <a:r>
              <a:rPr lang="es-ES" dirty="0" smtClean="0"/>
              <a:t>Estimación robusta de parámetros de difusión. </a:t>
            </a:r>
          </a:p>
          <a:p>
            <a:pPr marL="857250" lvl="1" indent="-457200">
              <a:buFont typeface="+mj-lt"/>
              <a:buAutoNum type="arabicPeriod"/>
            </a:pPr>
            <a:endParaRPr lang="es-ES" dirty="0" smtClean="0"/>
          </a:p>
          <a:p>
            <a:r>
              <a:rPr lang="es-ES" dirty="0" smtClean="0"/>
              <a:t>El movimiento fisiológico es una importante fuente de error. </a:t>
            </a:r>
          </a:p>
          <a:p>
            <a:r>
              <a:rPr lang="es-ES" dirty="0" smtClean="0"/>
              <a:t>Adquisición en apnea/sincronismo aumentan el tiempo de estudio. </a:t>
            </a:r>
          </a:p>
          <a:p>
            <a:endParaRPr lang="es-ES" dirty="0" smtClean="0"/>
          </a:p>
          <a:p>
            <a:r>
              <a:rPr lang="es-ES" dirty="0" smtClean="0"/>
              <a:t>Imágenes en distintas estados de movimiento, es necesario un alineamiento previo para la estimación robusta del ADC.</a:t>
            </a:r>
          </a:p>
          <a:p>
            <a:endParaRPr lang="es-ES" dirty="0"/>
          </a:p>
          <a:p>
            <a:endParaRPr lang="es-E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8842314" y="477416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1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20894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Introducción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771550"/>
            <a:ext cx="4572000" cy="3876395"/>
          </a:xfrm>
        </p:spPr>
        <p:txBody>
          <a:bodyPr/>
          <a:lstStyle/>
          <a:p>
            <a:r>
              <a:rPr lang="es-ES" sz="2000" dirty="0" smtClean="0"/>
              <a:t>DWI: técnica de imagen sin contraste sensible al desplazamiento de las moléculas de agua. </a:t>
            </a:r>
          </a:p>
          <a:p>
            <a:endParaRPr lang="es-ES" sz="2000" dirty="0" smtClean="0"/>
          </a:p>
          <a:p>
            <a:r>
              <a:rPr lang="es-ES" sz="2000" dirty="0" smtClean="0"/>
              <a:t>Decaimiento de la señal conforme al aumento de la potencia gradiente de difusión (b-valor).</a:t>
            </a:r>
          </a:p>
          <a:p>
            <a:endParaRPr lang="es-ES" sz="2000" dirty="0" smtClean="0"/>
          </a:p>
          <a:p>
            <a:r>
              <a:rPr lang="es-ES" sz="2000" dirty="0" smtClean="0"/>
              <a:t>Coeficiente de difusión aparente  (ADC) detecta indicios tempranos de isquemia. Diagnóstico de accidentes cardiovasculares.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8842314" y="477416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2</a:t>
            </a:r>
            <a:endParaRPr lang="es-E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627533"/>
            <a:ext cx="4391025" cy="4515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734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Introducción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843558"/>
            <a:ext cx="8363272" cy="4104456"/>
          </a:xfrm>
        </p:spPr>
        <p:txBody>
          <a:bodyPr/>
          <a:lstStyle/>
          <a:p>
            <a:r>
              <a:rPr lang="es-ES" dirty="0" smtClean="0"/>
              <a:t>Formulación conjunta para la resolución simultánea de los problemas de registrado y estimación del ADC </a:t>
            </a:r>
          </a:p>
          <a:p>
            <a:pPr lvl="1"/>
            <a:r>
              <a:rPr lang="es-ES" dirty="0" smtClean="0"/>
              <a:t>Transformación óptima que proporcione medidas de ADC reproducibles y robustas.</a:t>
            </a:r>
          </a:p>
          <a:p>
            <a:endParaRPr lang="es-ES" dirty="0" smtClean="0"/>
          </a:p>
          <a:p>
            <a:r>
              <a:rPr lang="es-ES" dirty="0" smtClean="0"/>
              <a:t>Proceso de minimización con métricas multimodales: decaimiento exponencial de la señal de difusión.</a:t>
            </a:r>
          </a:p>
          <a:p>
            <a:endParaRPr lang="es-ES" dirty="0" smtClean="0"/>
          </a:p>
          <a:p>
            <a:r>
              <a:rPr lang="es-ES" dirty="0" smtClean="0"/>
              <a:t>Términos de suavidad adicionales para evitar transformaciones no realistas y aumentar la SNR presente en las imágenes.</a:t>
            </a:r>
          </a:p>
          <a:p>
            <a:endParaRPr lang="es-ES" dirty="0" smtClean="0"/>
          </a:p>
        </p:txBody>
      </p:sp>
      <p:sp>
        <p:nvSpPr>
          <p:cNvPr id="4" name="3 CuadroTexto"/>
          <p:cNvSpPr txBox="1"/>
          <p:nvPr/>
        </p:nvSpPr>
        <p:spPr>
          <a:xfrm>
            <a:off x="8842314" y="477416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3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92707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Materiales</a:t>
            </a:r>
            <a:endParaRPr lang="es-ES" dirty="0"/>
          </a:p>
        </p:txBody>
      </p:sp>
      <p:graphicFrame>
        <p:nvGraphicFramePr>
          <p:cNvPr id="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35889526"/>
              </p:ext>
            </p:extLst>
          </p:nvPr>
        </p:nvGraphicFramePr>
        <p:xfrm>
          <a:off x="107504" y="915566"/>
          <a:ext cx="4752528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584176"/>
                <a:gridCol w="1800200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s-ES" noProof="0" dirty="0" smtClean="0"/>
                        <a:t>Secuencias</a:t>
                      </a:r>
                      <a:endParaRPr lang="es-E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noProof="0" dirty="0" smtClean="0"/>
                        <a:t>XCAT </a:t>
                      </a:r>
                      <a:endParaRPr lang="es-E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noProof="0" dirty="0" smtClean="0"/>
                        <a:t>DWI</a:t>
                      </a:r>
                      <a:endParaRPr lang="es-ES" noProof="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endParaRPr lang="es-ES" sz="2000" noProof="0" dirty="0"/>
                    </a:p>
                  </a:txBody>
                  <a:tcPr>
                    <a:blipFill rotWithShape="1">
                      <a:blip r:embed="rId3"/>
                      <a:stretch>
                        <a:fillRect t="-103175" r="-299408" b="-698413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1.1719 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endParaRPr lang="es-ES" noProof="0" dirty="0"/>
                    </a:p>
                  </a:txBody>
                  <a:tcPr>
                    <a:blipFill rotWithShape="1">
                      <a:blip r:embed="rId3"/>
                      <a:stretch>
                        <a:fillRect t="-213333" r="-299408" b="-633333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ES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s-ES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endParaRPr lang="es-ES" noProof="0" dirty="0"/>
                    </a:p>
                  </a:txBody>
                  <a:tcPr>
                    <a:blipFill rotWithShape="1">
                      <a:blip r:embed="rId3"/>
                      <a:stretch>
                        <a:fillRect t="-406557" r="-299408" b="-42459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es-ES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s-ES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endParaRPr lang="es-ES" noProof="0" dirty="0"/>
                    </a:p>
                  </a:txBody>
                  <a:tcPr>
                    <a:blipFill rotWithShape="1">
                      <a:blip r:embed="rId3"/>
                      <a:stretch>
                        <a:fillRect t="-490476" r="-299408" b="-311111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256 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endParaRPr lang="es-ES" noProof="0" dirty="0"/>
                    </a:p>
                  </a:txBody>
                  <a:tcPr>
                    <a:blipFill rotWithShape="1">
                      <a:blip r:embed="rId3"/>
                      <a:stretch>
                        <a:fillRect t="-620000" r="-299408" b="-22666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1052.6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endParaRPr lang="es-ES" noProof="0" dirty="0"/>
                    </a:p>
                  </a:txBody>
                  <a:tcPr>
                    <a:blipFill rotWithShape="1">
                      <a:blip r:embed="rId3"/>
                      <a:stretch>
                        <a:fillRect t="-720000" r="-299408" b="-12666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51.74 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NEX</a:t>
                      </a:r>
                      <a:endParaRPr lang="es-E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107504" y="3939902"/>
            <a:ext cx="48245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s-ES" sz="1600" b="1" i="1" dirty="0" smtClean="0"/>
              <a:t>Tabla. </a:t>
            </a:r>
            <a:r>
              <a:rPr lang="es-ES" sz="1600" i="1" dirty="0" smtClean="0"/>
              <a:t>Detalles de las secuencias. </a:t>
            </a:r>
            <a:r>
              <a:rPr lang="es-ES" sz="1600" dirty="0" smtClean="0"/>
              <a:t>𝛥𝑝</a:t>
            </a:r>
            <a:r>
              <a:rPr lang="es-ES" sz="1600" i="1" dirty="0" smtClean="0"/>
              <a:t>: Resolución (mm).    </a:t>
            </a:r>
            <a:r>
              <a:rPr lang="es-ES" sz="1600" dirty="0" smtClean="0"/>
              <a:t>𝛥𝑙</a:t>
            </a:r>
            <a:r>
              <a:rPr lang="es-ES" sz="1600" i="1" dirty="0" smtClean="0"/>
              <a:t>: Grosor de corte (mm). </a:t>
            </a:r>
            <a:r>
              <a:rPr lang="es-ES" sz="1600" dirty="0" smtClean="0"/>
              <a:t>𝑁𝑡</a:t>
            </a:r>
            <a:r>
              <a:rPr lang="es-ES" sz="1600" i="1" dirty="0" smtClean="0"/>
              <a:t>: Fases temporales. </a:t>
            </a:r>
            <a:r>
              <a:rPr lang="es-ES" sz="1600" dirty="0" smtClean="0"/>
              <a:t>𝑁𝑙</a:t>
            </a:r>
            <a:r>
              <a:rPr lang="es-ES" sz="1600" i="1" dirty="0" smtClean="0"/>
              <a:t>: Nº de cortes. </a:t>
            </a:r>
            <a:r>
              <a:rPr lang="es-ES" sz="1600" dirty="0" smtClean="0"/>
              <a:t>𝑁𝑝</a:t>
            </a:r>
            <a:r>
              <a:rPr lang="es-ES" sz="1600" i="1" dirty="0" smtClean="0"/>
              <a:t>: Tamaño de imagen. </a:t>
            </a:r>
            <a:r>
              <a:rPr lang="es-ES" sz="1600" dirty="0" smtClean="0"/>
              <a:t>𝑇𝑅</a:t>
            </a:r>
            <a:r>
              <a:rPr lang="es-ES" sz="1600" i="1" dirty="0" smtClean="0"/>
              <a:t>: </a:t>
            </a:r>
            <a:r>
              <a:rPr lang="es-ES" sz="1600" i="1" dirty="0" err="1" smtClean="0"/>
              <a:t>Repetition</a:t>
            </a:r>
            <a:r>
              <a:rPr lang="es-ES" sz="1600" i="1" dirty="0" smtClean="0"/>
              <a:t> Time (ms). </a:t>
            </a:r>
            <a:r>
              <a:rPr lang="es-ES" sz="1600" dirty="0" smtClean="0"/>
              <a:t>𝑇𝐸</a:t>
            </a:r>
            <a:r>
              <a:rPr lang="es-ES" sz="1600" i="1" dirty="0" smtClean="0"/>
              <a:t>: Echo Time (ms). NEX: Nº de repeticiones. </a:t>
            </a:r>
            <a:endParaRPr lang="es-ES" sz="16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5004048" y="771550"/>
            <a:ext cx="424847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ES" sz="2000" dirty="0" err="1" smtClean="0"/>
              <a:t>Phantom</a:t>
            </a:r>
            <a:r>
              <a:rPr lang="es-ES" sz="2000" dirty="0" smtClean="0"/>
              <a:t> 4D XCAT: modelo anatómico. Simula movimiento cardiaco y respiratorio. </a:t>
            </a:r>
          </a:p>
          <a:p>
            <a:pPr marL="457200" indent="-457200">
              <a:buFont typeface="Arial" pitchFamily="34" charset="0"/>
              <a:buChar char="•"/>
            </a:pPr>
            <a:endParaRPr lang="es-ES" sz="20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s-ES" sz="2000" dirty="0" smtClean="0"/>
              <a:t>Ciclo cardiaco </a:t>
            </a:r>
            <a:r>
              <a:rPr lang="es-ES" sz="2000" dirty="0" err="1" smtClean="0"/>
              <a:t>1s</a:t>
            </a:r>
            <a:r>
              <a:rPr lang="es-ES" sz="2000" dirty="0" smtClean="0"/>
              <a:t>, Periodo </a:t>
            </a:r>
            <a:r>
              <a:rPr lang="es-ES" sz="2000" dirty="0" err="1" smtClean="0"/>
              <a:t>resp</a:t>
            </a:r>
            <a:r>
              <a:rPr lang="es-ES" sz="2000" dirty="0" smtClean="0"/>
              <a:t>. </a:t>
            </a:r>
            <a:r>
              <a:rPr lang="es-ES" sz="2000" dirty="0" err="1" smtClean="0"/>
              <a:t>5s</a:t>
            </a:r>
            <a:r>
              <a:rPr lang="es-ES" sz="2000" dirty="0" smtClean="0"/>
              <a:t>.  b-valores: 0, 50, 150, 300 s/</a:t>
            </a:r>
            <a:r>
              <a:rPr lang="es-ES" sz="2000" dirty="0" err="1" smtClean="0"/>
              <a:t>mm</a:t>
            </a:r>
            <a:r>
              <a:rPr lang="es-ES" sz="1200" dirty="0" err="1" smtClean="0"/>
              <a:t>2</a:t>
            </a:r>
            <a:r>
              <a:rPr lang="es-ES" sz="2000" dirty="0" smtClean="0"/>
              <a:t>.</a:t>
            </a:r>
          </a:p>
          <a:p>
            <a:pPr marL="457200" indent="-457200">
              <a:buFont typeface="Arial" pitchFamily="34" charset="0"/>
              <a:buChar char="•"/>
            </a:pPr>
            <a:endParaRPr lang="es-ES" sz="20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s-ES" sz="2000" dirty="0" smtClean="0"/>
              <a:t>Simulación difusión: movimiento Browniano modelado como </a:t>
            </a:r>
            <a:r>
              <a:rPr lang="es-ES" sz="2000" dirty="0" err="1" smtClean="0"/>
              <a:t>random</a:t>
            </a:r>
            <a:r>
              <a:rPr lang="es-ES" sz="2000" dirty="0" smtClean="0"/>
              <a:t> </a:t>
            </a:r>
            <a:r>
              <a:rPr lang="es-ES" sz="2000" dirty="0" err="1" smtClean="0"/>
              <a:t>walk</a:t>
            </a:r>
            <a:r>
              <a:rPr lang="es-ES" sz="2000" dirty="0" smtClean="0"/>
              <a:t>. No-</a:t>
            </a:r>
            <a:r>
              <a:rPr lang="es-ES" sz="2000" dirty="0" err="1" smtClean="0"/>
              <a:t>gaussiano</a:t>
            </a:r>
            <a:r>
              <a:rPr lang="es-ES" sz="2000" dirty="0" smtClean="0"/>
              <a:t>.</a:t>
            </a:r>
          </a:p>
          <a:p>
            <a:pPr marL="457200" indent="-457200">
              <a:buFont typeface="Arial" pitchFamily="34" charset="0"/>
              <a:buChar char="•"/>
            </a:pPr>
            <a:endParaRPr lang="es-ES" sz="20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s-ES" sz="2000" dirty="0" smtClean="0"/>
              <a:t>Decaimiento </a:t>
            </a:r>
            <a:r>
              <a:rPr lang="es-ES" sz="2000" dirty="0" err="1" smtClean="0"/>
              <a:t>monoexponencial</a:t>
            </a:r>
            <a:r>
              <a:rPr lang="es-ES" sz="2000" dirty="0" smtClean="0"/>
              <a:t> para la señal de difusión.</a:t>
            </a:r>
            <a:endParaRPr lang="es-ES" sz="2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8842314" y="477416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4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120844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Métodos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771550"/>
            <a:ext cx="9036496" cy="3816424"/>
          </a:xfrm>
        </p:spPr>
        <p:txBody>
          <a:bodyPr/>
          <a:lstStyle/>
          <a:p>
            <a:r>
              <a:rPr lang="es-ES" dirty="0" smtClean="0"/>
              <a:t>Formulación conjunta para la optimización del problema de registrado y estimación robusta del ADC: </a:t>
            </a:r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Términos de regularización:</a:t>
            </a:r>
          </a:p>
          <a:p>
            <a:pPr lvl="1"/>
            <a:r>
              <a:rPr lang="es-ES" sz="2400" dirty="0"/>
              <a:t>Favorece que la transformación sea </a:t>
            </a:r>
            <a:r>
              <a:rPr lang="es-ES" sz="2400" dirty="0" smtClean="0"/>
              <a:t>invertible (</a:t>
            </a:r>
            <a:r>
              <a:rPr lang="es-ES" sz="2400" dirty="0" err="1" smtClean="0"/>
              <a:t>difeomórfica</a:t>
            </a:r>
            <a:r>
              <a:rPr lang="es-ES" sz="2400" dirty="0" smtClean="0"/>
              <a:t>) [1].</a:t>
            </a:r>
            <a:endParaRPr lang="es-ES" sz="2400" dirty="0"/>
          </a:p>
          <a:p>
            <a:pPr lvl="1"/>
            <a:r>
              <a:rPr lang="es-ES" sz="2400" i="1" dirty="0" smtClean="0"/>
              <a:t>Total </a:t>
            </a:r>
            <a:r>
              <a:rPr lang="es-ES" sz="2400" i="1" dirty="0" err="1" smtClean="0"/>
              <a:t>Variation</a:t>
            </a:r>
            <a:r>
              <a:rPr lang="es-ES" sz="2400" i="1" dirty="0" smtClean="0"/>
              <a:t> </a:t>
            </a:r>
            <a:r>
              <a:rPr lang="es-ES" sz="2400" dirty="0" smtClean="0"/>
              <a:t>(TV)</a:t>
            </a:r>
            <a:r>
              <a:rPr lang="es-ES" sz="2400" i="1" dirty="0" smtClean="0"/>
              <a:t>. </a:t>
            </a:r>
            <a:r>
              <a:rPr lang="es-ES" sz="2400" dirty="0"/>
              <a:t>Eliminación de </a:t>
            </a:r>
            <a:r>
              <a:rPr lang="es-ES" sz="2400" dirty="0" smtClean="0"/>
              <a:t>ruido en mapa de ADC. </a:t>
            </a:r>
          </a:p>
          <a:p>
            <a:r>
              <a:rPr lang="es-ES" dirty="0" smtClean="0"/>
              <a:t>Término de fidelidad a los datos, </a:t>
            </a:r>
            <a:r>
              <a:rPr lang="es-ES" i="1" dirty="0" smtClean="0"/>
              <a:t>H </a:t>
            </a:r>
            <a:r>
              <a:rPr lang="es-ES" dirty="0" smtClean="0"/>
              <a:t>(multimodal). </a:t>
            </a:r>
          </a:p>
          <a:p>
            <a:pPr lvl="1"/>
            <a:endParaRPr lang="es-ES" sz="2400" i="1" dirty="0"/>
          </a:p>
          <a:p>
            <a:pPr lvl="1"/>
            <a:endParaRPr lang="es-ES" sz="2400" dirty="0" smtClean="0"/>
          </a:p>
          <a:p>
            <a:pPr lvl="1"/>
            <a:endParaRPr lang="es-ES" dirty="0" smtClean="0"/>
          </a:p>
          <a:p>
            <a:pPr lvl="1"/>
            <a:endParaRPr lang="es-ES" dirty="0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104056" y="4769800"/>
            <a:ext cx="9036496" cy="26749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dirty="0" smtClean="0"/>
              <a:t>[1]      SY</a:t>
            </a:r>
            <a:r>
              <a:rPr lang="en-US" sz="1000" dirty="0"/>
              <a:t>. Chun and JA. </a:t>
            </a:r>
            <a:r>
              <a:rPr lang="en-US" sz="1000" dirty="0" err="1"/>
              <a:t>Fessler</a:t>
            </a:r>
            <a:r>
              <a:rPr lang="en-US" sz="1000" dirty="0"/>
              <a:t>. A Simple </a:t>
            </a:r>
            <a:r>
              <a:rPr lang="en-US" sz="1000" dirty="0" err="1" smtClean="0"/>
              <a:t>Regularizer</a:t>
            </a:r>
            <a:r>
              <a:rPr lang="en-US" sz="1000" dirty="0" smtClean="0"/>
              <a:t> </a:t>
            </a:r>
            <a:r>
              <a:rPr lang="en-US" sz="1000" dirty="0"/>
              <a:t>for </a:t>
            </a:r>
            <a:r>
              <a:rPr lang="en-US" sz="1000" dirty="0" err="1" smtClean="0"/>
              <a:t>Bspline</a:t>
            </a:r>
            <a:r>
              <a:rPr lang="en-US" sz="1000" dirty="0" smtClean="0"/>
              <a:t> </a:t>
            </a:r>
            <a:r>
              <a:rPr lang="en-US" sz="1000" dirty="0" err="1" smtClean="0"/>
              <a:t>Nonrigid</a:t>
            </a:r>
            <a:r>
              <a:rPr lang="en-US" sz="1000" dirty="0" smtClean="0"/>
              <a:t> </a:t>
            </a:r>
            <a:r>
              <a:rPr lang="en-US" sz="1000" dirty="0"/>
              <a:t>Image Registration that Encourages </a:t>
            </a:r>
            <a:r>
              <a:rPr lang="en-US" sz="1000" dirty="0" smtClean="0"/>
              <a:t>Local </a:t>
            </a:r>
            <a:r>
              <a:rPr lang="en-US" sz="1000" dirty="0" err="1" smtClean="0"/>
              <a:t>Invertibility</a:t>
            </a:r>
            <a:r>
              <a:rPr lang="en-US" sz="1000" dirty="0"/>
              <a:t>. IEEE J </a:t>
            </a:r>
            <a:r>
              <a:rPr lang="en-US" sz="1000" dirty="0" err="1"/>
              <a:t>Sel</a:t>
            </a:r>
            <a:r>
              <a:rPr lang="en-US" sz="1000" dirty="0"/>
              <a:t> Top Sign Process</a:t>
            </a:r>
            <a:r>
              <a:rPr lang="en-US" sz="1000" dirty="0" smtClean="0"/>
              <a:t>, 2009</a:t>
            </a:r>
            <a:r>
              <a:rPr lang="en-US" sz="1000" dirty="0"/>
              <a:t>.</a:t>
            </a:r>
            <a:endParaRPr lang="es-ES" sz="1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35646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8842314" y="477416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5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299983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Métodos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35646"/>
            <a:ext cx="81343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79512" y="771550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smtClean="0"/>
              <a:t>La métrica multimodal diseñada, H, pretende minimizar de forma directa los residuos en la estimación del ADC:</a:t>
            </a:r>
            <a:endParaRPr lang="es-ES" sz="2400" dirty="0"/>
          </a:p>
        </p:txBody>
      </p:sp>
      <p:sp>
        <p:nvSpPr>
          <p:cNvPr id="4" name="3 Rectángulo"/>
          <p:cNvSpPr/>
          <p:nvPr/>
        </p:nvSpPr>
        <p:spPr>
          <a:xfrm>
            <a:off x="179512" y="2931790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smtClean="0"/>
              <a:t>Métrica ponderada de acuerdo a la señal de difusión presente en cada imagen. Redefinición iterativa según la estimación del ADC:</a:t>
            </a:r>
            <a:endParaRPr lang="es-E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3795886"/>
            <a:ext cx="4133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CuadroTexto"/>
          <p:cNvSpPr txBox="1"/>
          <p:nvPr/>
        </p:nvSpPr>
        <p:spPr>
          <a:xfrm>
            <a:off x="8842314" y="477416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6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9333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Resultados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897833"/>
            <a:ext cx="8460432" cy="1052133"/>
          </a:xfrm>
        </p:spPr>
        <p:txBody>
          <a:bodyPr/>
          <a:lstStyle/>
          <a:p>
            <a:r>
              <a:rPr lang="es-ES" dirty="0" smtClean="0"/>
              <a:t>Experimento sintético </a:t>
            </a:r>
            <a:r>
              <a:rPr lang="es-ES" i="1" dirty="0" err="1" smtClean="0"/>
              <a:t>phantom</a:t>
            </a:r>
            <a:r>
              <a:rPr lang="es-ES" dirty="0" smtClean="0"/>
              <a:t> </a:t>
            </a:r>
            <a:r>
              <a:rPr lang="es-ES" dirty="0"/>
              <a:t>XCAT. Solapamiento entre las máscaras propagadas en el eje de los b-valores. </a:t>
            </a:r>
            <a:r>
              <a:rPr lang="es-ES" dirty="0" smtClean="0"/>
              <a:t> </a:t>
            </a:r>
          </a:p>
          <a:p>
            <a:endParaRPr lang="es-E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5" name="4 Rectángulo"/>
          <p:cNvSpPr/>
          <p:nvPr/>
        </p:nvSpPr>
        <p:spPr>
          <a:xfrm>
            <a:off x="107504" y="1923678"/>
            <a:ext cx="37444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smtClean="0"/>
              <a:t>Comparativa : registrado por pares (DEM), </a:t>
            </a:r>
            <a:r>
              <a:rPr lang="es-ES" sz="2400" dirty="0" err="1" smtClean="0"/>
              <a:t>monomodal</a:t>
            </a:r>
            <a:r>
              <a:rPr lang="es-ES" sz="2400" dirty="0" smtClean="0"/>
              <a:t> (SSD) y sólo-registrado (NCC y EDI</a:t>
            </a:r>
            <a:r>
              <a:rPr lang="en-US" sz="2400" dirty="0" smtClean="0"/>
              <a:t>).</a:t>
            </a:r>
            <a:r>
              <a:rPr lang="es-ES" sz="2400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/>
              <a:t>Formulación conjunta </a:t>
            </a:r>
            <a:r>
              <a:rPr lang="es-ES" sz="2400" dirty="0" smtClean="0"/>
              <a:t>proporciona una mejora </a:t>
            </a:r>
            <a:r>
              <a:rPr lang="es-ES" sz="2400" dirty="0"/>
              <a:t>significativas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851670"/>
            <a:ext cx="5436096" cy="308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8842314" y="477416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7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226302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Resultados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627534"/>
            <a:ext cx="4442396" cy="1628197"/>
          </a:xfrm>
        </p:spPr>
        <p:txBody>
          <a:bodyPr/>
          <a:lstStyle/>
          <a:p>
            <a:r>
              <a:rPr lang="es-ES" sz="2200" dirty="0" smtClean="0"/>
              <a:t>Datos reales; </a:t>
            </a:r>
            <a:r>
              <a:rPr lang="es-ES" sz="2200" dirty="0"/>
              <a:t>estimación del ADC: coeficiente de </a:t>
            </a:r>
            <a:r>
              <a:rPr lang="es-ES" sz="2200" dirty="0" smtClean="0"/>
              <a:t>variación (CV).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2200" dirty="0" smtClean="0"/>
              <a:t>Mejor contraste de tejidos en </a:t>
            </a:r>
            <a:r>
              <a:rPr lang="es-ES" sz="2200" dirty="0"/>
              <a:t>b-valores altos y reducción de artefactos de movimiento</a:t>
            </a:r>
            <a:r>
              <a:rPr lang="es-ES" sz="2000" dirty="0"/>
              <a:t>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ES" sz="2000" dirty="0"/>
          </a:p>
          <a:p>
            <a:endParaRPr lang="es-ES" dirty="0" smtClean="0"/>
          </a:p>
          <a:p>
            <a:endParaRPr lang="es-E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p14="http://schemas.microsoft.com/office/powerpoint/2010/main" xmlns="" xmlns:a14="http://schemas.microsoft.com/office/drawing/2010/main" val="2695280605"/>
              </p:ext>
            </p:extLst>
          </p:nvPr>
        </p:nvGraphicFramePr>
        <p:xfrm>
          <a:off x="107504" y="2427734"/>
          <a:ext cx="4320480" cy="259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368152"/>
                <a:gridCol w="1152128"/>
                <a:gridCol w="792088"/>
              </a:tblGrid>
              <a:tr h="371920">
                <a:tc>
                  <a:txBody>
                    <a:bodyPr/>
                    <a:lstStyle/>
                    <a:p>
                      <a:pPr algn="ctr"/>
                      <a:r>
                        <a:rPr lang="es-ES" noProof="0" dirty="0" smtClean="0"/>
                        <a:t>Método</a:t>
                      </a:r>
                      <a:endParaRPr lang="es-E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blipFill rotWithShape="1">
                      <a:blip r:embed="rId3"/>
                      <a:stretch>
                        <a:fillRect l="-74107" t="-8197" r="-142857" b="-622951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blipFill rotWithShape="1">
                      <a:blip r:embed="rId3"/>
                      <a:stretch>
                        <a:fillRect l="-206349" t="-8197" r="-69312" b="-622951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CV%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Orig.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1.4863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2.5517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33.99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1.4264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2.7957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37.06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1.2088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4.2366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53.84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1.5348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2.5435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32.86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1.5490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2.5530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32.62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1.7091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1.7380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24.39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627534"/>
            <a:ext cx="4514850" cy="4515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8842314" y="477416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8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411447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25716</TotalTime>
  <Words>638</Words>
  <Application>Microsoft Office PowerPoint</Application>
  <PresentationFormat>Presentación en pantalla (16:9)</PresentationFormat>
  <Paragraphs>123</Paragraphs>
  <Slides>10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Presentation</vt:lpstr>
      <vt:lpstr> ADC-Weighted Joint  Registration-Estimation for Cardiac  Diffusion Magnetic Resonance Imaging</vt:lpstr>
      <vt:lpstr>Introducción</vt:lpstr>
      <vt:lpstr>Introducción</vt:lpstr>
      <vt:lpstr>Introducción</vt:lpstr>
      <vt:lpstr>Materiales</vt:lpstr>
      <vt:lpstr>Métodos</vt:lpstr>
      <vt:lpstr>Métodos</vt:lpstr>
      <vt:lpstr>Resultados</vt:lpstr>
      <vt:lpstr>Resultados</vt:lpstr>
      <vt:lpstr>Conclusiones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Reconstrucción multirresolución de RMI de tiempo real con muestro compresivo y compensación de movimiento: aplicación a RMI cardiaca 2D en respiración libre.</dc:title>
  <dc:creator>jroyval</dc:creator>
  <cp:lastModifiedBy>santi sanz</cp:lastModifiedBy>
  <cp:revision>302</cp:revision>
  <dcterms:created xsi:type="dcterms:W3CDTF">2015-11-03T10:43:38Z</dcterms:created>
  <dcterms:modified xsi:type="dcterms:W3CDTF">2017-11-27T22:17:31Z</dcterms:modified>
</cp:coreProperties>
</file>