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92" r:id="rId2"/>
    <p:sldId id="267" r:id="rId3"/>
    <p:sldId id="305" r:id="rId4"/>
    <p:sldId id="293" r:id="rId5"/>
    <p:sldId id="302" r:id="rId6"/>
    <p:sldId id="296" r:id="rId7"/>
    <p:sldId id="300" r:id="rId8"/>
    <p:sldId id="301" r:id="rId9"/>
    <p:sldId id="303" r:id="rId10"/>
    <p:sldId id="304" r:id="rId11"/>
    <p:sldId id="299" r:id="rId12"/>
  </p:sldIdLst>
  <p:sldSz cx="9144000" cy="5143500" type="screen16x9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89" autoAdjust="0"/>
  </p:normalViewPr>
  <p:slideViewPr>
    <p:cSldViewPr>
      <p:cViewPr>
        <p:scale>
          <a:sx n="100" d="100"/>
          <a:sy n="100" d="100"/>
        </p:scale>
        <p:origin x="-780" y="-24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297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2234BB-A6BE-47E4-8847-63F249F2998C}" type="datetimeFigureOut">
              <a:rPr lang="es-ES" smtClean="0"/>
              <a:pPr/>
              <a:t>22/11/2016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227767-7929-4B6B-BBD2-8B73C8A572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7185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27767-7929-4B6B-BBD2-8B73C8A572EC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94657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Que, </a:t>
            </a:r>
            <a:r>
              <a:rPr lang="en-US" dirty="0" err="1" smtClean="0"/>
              <a:t>por</a:t>
            </a:r>
            <a:r>
              <a:rPr lang="en-US" dirty="0" smtClean="0"/>
              <a:t> que, para que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27767-7929-4B6B-BBD2-8B73C8A572EC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06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27767-7929-4B6B-BBD2-8B73C8A572EC}" type="slidenum">
              <a:rPr lang="es-ES" smtClean="0"/>
              <a:pPr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88846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27767-7929-4B6B-BBD2-8B73C8A572EC}" type="slidenum">
              <a:rPr lang="es-ES" smtClean="0"/>
              <a:pPr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8884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Escudo_Universidad_Valladolid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02615"/>
            <a:ext cx="1224136" cy="1221192"/>
          </a:xfrm>
          <a:prstGeom prst="rect">
            <a:avLst/>
          </a:prstGeom>
          <a:noFill/>
          <a:effectLst/>
        </p:spPr>
      </p:pic>
      <p:sp>
        <p:nvSpPr>
          <p:cNvPr id="17" name="16 CuadroTexto"/>
          <p:cNvSpPr txBox="1"/>
          <p:nvPr userDrawn="1"/>
        </p:nvSpPr>
        <p:spPr>
          <a:xfrm>
            <a:off x="0" y="4822047"/>
            <a:ext cx="5724128" cy="321453"/>
          </a:xfrm>
          <a:prstGeom prst="rect">
            <a:avLst/>
          </a:prstGeom>
          <a:solidFill>
            <a:schemeClr val="tx2"/>
          </a:solidFill>
        </p:spPr>
        <p:txBody>
          <a:bodyPr wrap="square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1200" noProof="0" dirty="0" smtClean="0">
                <a:solidFill>
                  <a:prstClr val="white"/>
                </a:solidFill>
                <a:latin typeface="Arial" charset="0"/>
              </a:rPr>
              <a:t>XXXIV Congreso Anual de la Sociedad</a:t>
            </a:r>
            <a:r>
              <a:rPr lang="es-ES" sz="1200" baseline="0" noProof="0" dirty="0" smtClean="0">
                <a:solidFill>
                  <a:prstClr val="white"/>
                </a:solidFill>
                <a:latin typeface="Arial" charset="0"/>
              </a:rPr>
              <a:t> Española de </a:t>
            </a:r>
            <a:r>
              <a:rPr lang="es-ES" sz="1200" noProof="0" dirty="0" smtClean="0">
                <a:solidFill>
                  <a:prstClr val="white"/>
                </a:solidFill>
                <a:latin typeface="Arial" charset="0"/>
              </a:rPr>
              <a:t>Ingeniería Biomédica</a:t>
            </a:r>
            <a:r>
              <a:rPr lang="es-ES" sz="1200" baseline="0" noProof="0" dirty="0" smtClean="0">
                <a:solidFill>
                  <a:prstClr val="white"/>
                </a:solidFill>
                <a:latin typeface="Arial" charset="0"/>
              </a:rPr>
              <a:t> </a:t>
            </a:r>
            <a:endParaRPr lang="es-ES" sz="1200" noProof="0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23" name="22 CuadroTexto"/>
          <p:cNvSpPr txBox="1"/>
          <p:nvPr userDrawn="1"/>
        </p:nvSpPr>
        <p:spPr>
          <a:xfrm>
            <a:off x="5724128" y="4822047"/>
            <a:ext cx="3419872" cy="32145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1200" baseline="0" dirty="0" smtClean="0">
                <a:solidFill>
                  <a:prstClr val="white"/>
                </a:solidFill>
                <a:latin typeface="Arial" charset="0"/>
              </a:rPr>
              <a:t>23-25 de Noviembre, 2016. Valencia.</a:t>
            </a:r>
            <a:endParaRPr lang="es-ES" sz="1200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491630"/>
            <a:ext cx="9179868" cy="2088232"/>
          </a:xfrm>
          <a:prstGeom prst="rect">
            <a:avLst/>
          </a:prstGeom>
          <a:solidFill>
            <a:schemeClr val="tx2"/>
          </a:solidFill>
          <a:ln cap="rnd">
            <a:noFill/>
          </a:ln>
        </p:spPr>
        <p:txBody>
          <a:bodyPr anchor="ctr"/>
          <a:lstStyle>
            <a:lvl1pPr>
              <a:defRPr sz="3200" baseline="0">
                <a:solidFill>
                  <a:schemeClr val="bg1"/>
                </a:solidFill>
                <a:latin typeface="Helvetica" pitchFamily="34" charset="0"/>
                <a:cs typeface="Helvetica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6933836" y="147896"/>
            <a:ext cx="2016224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s-ES" sz="1800" b="0" kern="1200" cap="small" baseline="30000" dirty="0" smtClean="0">
                <a:solidFill>
                  <a:prstClr val="black"/>
                </a:solidFill>
                <a:latin typeface="+mn-lt"/>
                <a:ea typeface="+mn-ea"/>
                <a:cs typeface="Tahoma" pitchFamily="34" charset="0"/>
              </a:rPr>
              <a:t>2 </a:t>
            </a:r>
            <a:r>
              <a:rPr lang="es-ES" sz="1800" b="0" kern="1200" cap="small" baseline="0" dirty="0" smtClean="0">
                <a:solidFill>
                  <a:prstClr val="black"/>
                </a:solidFill>
                <a:latin typeface="+mn-lt"/>
                <a:ea typeface="+mn-ea"/>
                <a:cs typeface="Tahoma" pitchFamily="34" charset="0"/>
              </a:rPr>
              <a:t>Instituto de ciencias del corazón</a:t>
            </a:r>
          </a:p>
          <a:p>
            <a:pPr algn="l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s-ES" sz="1800" b="1" kern="1200" cap="small" baseline="0" dirty="0" smtClean="0">
                <a:solidFill>
                  <a:prstClr val="black"/>
                </a:solidFill>
                <a:latin typeface="+mn-lt"/>
                <a:ea typeface="+mn-ea"/>
                <a:cs typeface="Tahoma" pitchFamily="34" charset="0"/>
              </a:rPr>
              <a:t>Hospital clínico universitario </a:t>
            </a:r>
          </a:p>
        </p:txBody>
      </p:sp>
      <p:sp>
        <p:nvSpPr>
          <p:cNvPr id="3" name="2 CuadroTexto"/>
          <p:cNvSpPr txBox="1"/>
          <p:nvPr userDrawn="1"/>
        </p:nvSpPr>
        <p:spPr>
          <a:xfrm>
            <a:off x="107504" y="3651870"/>
            <a:ext cx="887644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600" b="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S. Sanz-Estébanez</a:t>
            </a:r>
            <a:r>
              <a:rPr lang="es-ES" sz="2600" b="0" baseline="30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1</a:t>
            </a:r>
            <a:r>
              <a:rPr lang="es-ES" sz="2600" b="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, J. Royuela-del-Val</a:t>
            </a:r>
            <a:r>
              <a:rPr lang="es-ES" sz="2600" b="0" baseline="30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1</a:t>
            </a:r>
            <a:r>
              <a:rPr lang="es-ES" sz="2600" b="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, T. Sevilla</a:t>
            </a:r>
            <a:r>
              <a:rPr lang="es-ES" sz="2600" b="0" baseline="30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2</a:t>
            </a:r>
            <a:r>
              <a:rPr lang="es-ES" sz="2600" b="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600" b="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A. Revilla-Orodea</a:t>
            </a:r>
            <a:r>
              <a:rPr lang="es-ES" sz="2600" b="0" baseline="30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2</a:t>
            </a:r>
            <a:r>
              <a:rPr lang="es-ES" sz="2600" b="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, S. Aja-Fernández</a:t>
            </a:r>
            <a:r>
              <a:rPr lang="es-ES" sz="2600" b="0" baseline="30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1</a:t>
            </a:r>
            <a:r>
              <a:rPr lang="es-ES" sz="2600" b="0" baseline="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y</a:t>
            </a:r>
            <a:r>
              <a:rPr lang="es-ES" sz="2600" b="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C. Alberola-López</a:t>
            </a:r>
            <a:r>
              <a:rPr lang="es-ES" sz="2600" b="0" baseline="30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1</a:t>
            </a:r>
            <a:endParaRPr lang="es-ES" sz="2600" b="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" name="7 CuadroTexto"/>
          <p:cNvSpPr txBox="1"/>
          <p:nvPr userDrawn="1"/>
        </p:nvSpPr>
        <p:spPr>
          <a:xfrm>
            <a:off x="1619672" y="123478"/>
            <a:ext cx="2088232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s-ES" sz="1800" b="0" kern="1200" cap="small" baseline="30000" dirty="0" smtClean="0">
                <a:solidFill>
                  <a:prstClr val="black"/>
                </a:solidFill>
                <a:latin typeface="+mn-lt"/>
                <a:ea typeface="+mn-ea"/>
                <a:cs typeface="Tahoma" pitchFamily="34" charset="0"/>
              </a:rPr>
              <a:t>1 </a:t>
            </a:r>
            <a:r>
              <a:rPr lang="es-ES" sz="1800" b="0" kern="1200" cap="small" baseline="0" dirty="0" smtClean="0">
                <a:solidFill>
                  <a:prstClr val="black"/>
                </a:solidFill>
                <a:latin typeface="+mn-lt"/>
                <a:ea typeface="+mn-ea"/>
                <a:cs typeface="Tahoma" pitchFamily="34" charset="0"/>
              </a:rPr>
              <a:t>Laboratorio de procesado de imagen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s-ES" sz="1800" b="1" kern="1200" cap="small" baseline="0" dirty="0" smtClean="0">
                <a:solidFill>
                  <a:prstClr val="black"/>
                </a:solidFill>
                <a:latin typeface="+mn-lt"/>
                <a:ea typeface="+mn-ea"/>
                <a:cs typeface="Tahoma" pitchFamily="34" charset="0"/>
              </a:rPr>
              <a:t>Universidad de Valladolid</a:t>
            </a:r>
          </a:p>
        </p:txBody>
      </p:sp>
      <p:pic>
        <p:nvPicPr>
          <p:cNvPr id="11" name="10 Imagen" descr="logo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80112" y="154408"/>
            <a:ext cx="1152128" cy="1219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40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 userDrawn="1"/>
        </p:nvSpPr>
        <p:spPr>
          <a:xfrm>
            <a:off x="0" y="535767"/>
            <a:ext cx="9144000" cy="160736"/>
          </a:xfrm>
          <a:prstGeom prst="rect">
            <a:avLst/>
          </a:prstGeom>
          <a:gradFill flip="none" rotWithShape="1">
            <a:gsLst>
              <a:gs pos="25000">
                <a:schemeClr val="tx1">
                  <a:alpha val="40000"/>
                </a:schemeClr>
              </a:gs>
              <a:gs pos="100000">
                <a:schemeClr val="bg1">
                  <a:alpha val="40000"/>
                </a:scheme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ES">
              <a:ln>
                <a:solidFill>
                  <a:prstClr val="white"/>
                </a:solidFill>
              </a:ln>
              <a:gradFill flip="none" rotWithShape="1">
                <a:gsLst>
                  <a:gs pos="0">
                    <a:prstClr val="black">
                      <a:lumMod val="85000"/>
                      <a:lumOff val="15000"/>
                    </a:prstClr>
                  </a:gs>
                  <a:gs pos="98000">
                    <a:prstClr val="black"/>
                  </a:gs>
                  <a:gs pos="50000">
                    <a:prstClr val="white"/>
                  </a:gs>
                </a:gsLst>
                <a:lin ang="2700000" scaled="1"/>
                <a:tileRect/>
              </a:gra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35767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98000">
                <a:schemeClr val="tx1"/>
              </a:gs>
              <a:gs pos="50000">
                <a:schemeClr val="tx2"/>
              </a:gs>
            </a:gsLst>
            <a:lin ang="0" scaled="0"/>
            <a:tileRect/>
          </a:gradFill>
        </p:spPr>
        <p:txBody>
          <a:bodyPr lIns="360000"/>
          <a:lstStyle>
            <a:lvl1pPr algn="l">
              <a:defRPr sz="3600">
                <a:solidFill>
                  <a:schemeClr val="bg1"/>
                </a:solidFill>
                <a:latin typeface="Helvetica" pitchFamily="34" charset="0"/>
                <a:cs typeface="Tahoma" pitchFamily="34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64396"/>
            <a:ext cx="8229600" cy="3630227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200"/>
            </a:lvl2pPr>
            <a:lvl3pPr>
              <a:defRPr sz="2200"/>
            </a:lvl3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44730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AC830F0-7B3C-41CF-8381-D2FDA986812F}" type="datetimeFigureOut">
              <a:rPr lang="es-ES" smtClean="0"/>
              <a:pPr/>
              <a:t>22/11/2016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3905AAB-8154-45EF-A631-EF9B15F7488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36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309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0" y="1419622"/>
            <a:ext cx="9179868" cy="2088232"/>
          </a:xfrm>
        </p:spPr>
        <p:txBody>
          <a:bodyPr/>
          <a:lstStyle/>
          <a:p>
            <a:r>
              <a:rPr lang="en-US" dirty="0" smtClean="0"/>
              <a:t> Harmonic </a:t>
            </a:r>
            <a:r>
              <a:rPr lang="en-US" dirty="0"/>
              <a:t>Auto-Regularization for Non Rigid </a:t>
            </a:r>
            <a:r>
              <a:rPr lang="es-ES" dirty="0" smtClean="0"/>
              <a:t>Groupwise</a:t>
            </a:r>
            <a:r>
              <a:rPr lang="en-US" dirty="0" smtClean="0"/>
              <a:t> Registration </a:t>
            </a:r>
            <a:r>
              <a:rPr lang="en-US" dirty="0"/>
              <a:t>in Cardiac Magnetic Resonance Imaging</a:t>
            </a:r>
          </a:p>
        </p:txBody>
      </p:sp>
    </p:spTree>
    <p:extLst>
      <p:ext uri="{BB962C8B-B14F-4D97-AF65-F5344CB8AC3E}">
        <p14:creationId xmlns:p14="http://schemas.microsoft.com/office/powerpoint/2010/main" val="159130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4699" y="2421599"/>
            <a:ext cx="4162400" cy="2711692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Resultados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727529"/>
            <a:ext cx="4499992" cy="1700205"/>
          </a:xfrm>
        </p:spPr>
        <p:txBody>
          <a:bodyPr/>
          <a:lstStyle/>
          <a:p>
            <a:r>
              <a:rPr lang="es-ES" sz="2000" dirty="0" smtClean="0"/>
              <a:t>Datos reales; Coeficiente de Dice entre los contornos diastólicos propagados y </a:t>
            </a:r>
            <a:r>
              <a:rPr lang="es-ES" sz="2000" dirty="0" err="1" smtClean="0"/>
              <a:t>ground-truth</a:t>
            </a:r>
            <a:r>
              <a:rPr lang="es-ES" sz="2000" dirty="0" smtClean="0"/>
              <a:t> en sístole.</a:t>
            </a:r>
          </a:p>
          <a:p>
            <a:pPr lvl="0"/>
            <a:r>
              <a:rPr lang="es-ES" sz="2000" dirty="0"/>
              <a:t>HCM modifica el ciclo cardiaco. </a:t>
            </a:r>
            <a:r>
              <a:rPr lang="es-ES" sz="2000" dirty="0" smtClean="0"/>
              <a:t> </a:t>
            </a:r>
          </a:p>
          <a:p>
            <a:endParaRPr lang="es-E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pic>
        <p:nvPicPr>
          <p:cNvPr id="2050" name="Picture 2" descr="C:\Doctorado\0DOCTORADO\Software_groupwiseReg\Group_Reg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554016"/>
            <a:ext cx="2511760" cy="2446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4549899" y="615024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sz="2000" dirty="0"/>
              <a:t>Análisis </a:t>
            </a:r>
            <a:r>
              <a:rPr lang="es-ES" sz="2000" dirty="0" smtClean="0"/>
              <a:t>separado patológicos y sanos.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s-ES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sz="2000" dirty="0" smtClean="0"/>
              <a:t>Método </a:t>
            </a:r>
            <a:r>
              <a:rPr lang="es-ES" sz="2000" dirty="0"/>
              <a:t>automático mejora de forma significativa a otros métodos con regularización </a:t>
            </a:r>
            <a:r>
              <a:rPr lang="es-ES" sz="2000" dirty="0" smtClean="0"/>
              <a:t>fija.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411447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Conclusiones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6724" y="843558"/>
            <a:ext cx="8964488" cy="4032448"/>
          </a:xfrm>
        </p:spPr>
        <p:txBody>
          <a:bodyPr/>
          <a:lstStyle/>
          <a:p>
            <a:r>
              <a:rPr lang="es-ES" sz="2000" dirty="0" smtClean="0"/>
              <a:t>Metodología para regularización dentro del paradigma grupal;  fiable en la propagación de segmentaciones y precisa en la compensación de movimiento.</a:t>
            </a:r>
          </a:p>
          <a:p>
            <a:endParaRPr lang="es-ES" sz="2000" dirty="0" smtClean="0"/>
          </a:p>
          <a:p>
            <a:r>
              <a:rPr lang="es-ES" sz="2000" dirty="0" smtClean="0"/>
              <a:t>Procedimiento automático probado en datos sintéticos y reales. Adaptabilidad en distintos entornos con diferentes necesidades de regularización.</a:t>
            </a:r>
          </a:p>
          <a:p>
            <a:endParaRPr lang="es-ES" sz="2000" dirty="0" smtClean="0"/>
          </a:p>
          <a:p>
            <a:r>
              <a:rPr lang="es-ES" sz="2000" dirty="0" smtClean="0"/>
              <a:t>Un criterio apropiado para la adaptación de parámetros aumenta las prestaciones del registrado incluso respecto a los parámetros prefijados óptimos.</a:t>
            </a:r>
          </a:p>
          <a:p>
            <a:endParaRPr lang="es-ES" sz="2000" dirty="0" smtClean="0"/>
          </a:p>
          <a:p>
            <a:r>
              <a:rPr lang="es-ES" sz="2000" dirty="0" smtClean="0"/>
              <a:t>Usos potenciales:  reconstrucción acelerada mediante muestreo compresivo, preservación estructural en registrado de DWI.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252607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Introducción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964396"/>
            <a:ext cx="8712968" cy="3630227"/>
          </a:xfrm>
        </p:spPr>
        <p:txBody>
          <a:bodyPr/>
          <a:lstStyle/>
          <a:p>
            <a:r>
              <a:rPr lang="es-ES" dirty="0" smtClean="0"/>
              <a:t>Esquema no rígido de registrado grupal basado en deformaciones libres. Proceso de minimización con métricas </a:t>
            </a:r>
            <a:r>
              <a:rPr lang="es-ES" dirty="0" err="1" smtClean="0"/>
              <a:t>monomodales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smtClean="0"/>
              <a:t>Método de compensación de movimiento aplicado a imagen cardiaca dinámica. Propagación automática de segmentaciones.</a:t>
            </a:r>
          </a:p>
          <a:p>
            <a:endParaRPr lang="es-ES" dirty="0" smtClean="0"/>
          </a:p>
          <a:p>
            <a:r>
              <a:rPr lang="es-ES" dirty="0"/>
              <a:t>Términos de suavidad adicionales para evitar transformaciones no realistas. Parámetros de balance fijos para limitar su impacto.</a:t>
            </a:r>
          </a:p>
          <a:p>
            <a:endParaRPr lang="es-ES" dirty="0"/>
          </a:p>
          <a:p>
            <a:endParaRPr lang="es-E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4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Introducción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915566"/>
            <a:ext cx="8229600" cy="1607354"/>
          </a:xfrm>
        </p:spPr>
        <p:txBody>
          <a:bodyPr/>
          <a:lstStyle/>
          <a:p>
            <a:r>
              <a:rPr lang="es-ES" dirty="0" smtClean="0"/>
              <a:t>El problema de registrado presenta la optimización conjunta dos términos contrapuestos:</a:t>
            </a:r>
          </a:p>
          <a:p>
            <a:pPr lvl="1"/>
            <a:r>
              <a:rPr lang="es-ES" dirty="0" smtClean="0"/>
              <a:t>Término de fidelidad a los datos, </a:t>
            </a:r>
            <a:r>
              <a:rPr lang="es-ES" i="1" dirty="0" smtClean="0"/>
              <a:t>H</a:t>
            </a:r>
            <a:r>
              <a:rPr lang="es-ES" dirty="0" smtClean="0"/>
              <a:t>. </a:t>
            </a:r>
          </a:p>
          <a:p>
            <a:pPr lvl="1"/>
            <a:r>
              <a:rPr lang="es-ES" dirty="0" smtClean="0"/>
              <a:t>Término de regularización, </a:t>
            </a:r>
            <a:r>
              <a:rPr lang="es-ES" i="1" dirty="0" smtClean="0"/>
              <a:t>R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467544" y="3867894"/>
            <a:ext cx="8229600" cy="776268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El parámetro </a:t>
            </a:r>
            <a:r>
              <a:rPr lang="el-GR" dirty="0"/>
              <a:t>λ </a:t>
            </a:r>
            <a:r>
              <a:rPr lang="es-ES" dirty="0" smtClean="0"/>
              <a:t>controlará el balance entre estos términos durante el proceso iterativo.</a:t>
            </a:r>
            <a:endParaRPr lang="es-E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643758"/>
            <a:ext cx="445770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983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Introducción</a:t>
            </a:r>
            <a:r>
              <a:rPr lang="en-US" dirty="0" smtClean="0"/>
              <a:t>: Estado del Arte</a:t>
            </a:r>
            <a:endParaRPr lang="en-U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107504" y="4299943"/>
            <a:ext cx="8784976" cy="792088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     Adaptación automática del balance entre los términos de fidelidad y regularización a partir de restricciones de tipo armónico.</a:t>
            </a:r>
          </a:p>
        </p:txBody>
      </p:sp>
      <p:graphicFrame>
        <p:nvGraphicFramePr>
          <p:cNvPr id="6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6575105"/>
              </p:ext>
            </p:extLst>
          </p:nvPr>
        </p:nvGraphicFramePr>
        <p:xfrm>
          <a:off x="179512" y="771550"/>
          <a:ext cx="8856984" cy="3510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1800200"/>
                <a:gridCol w="2520280"/>
                <a:gridCol w="2592288"/>
              </a:tblGrid>
              <a:tr h="381393">
                <a:tc>
                  <a:txBody>
                    <a:bodyPr/>
                    <a:lstStyle/>
                    <a:p>
                      <a:r>
                        <a:rPr lang="es-ES" noProof="0" dirty="0" smtClean="0"/>
                        <a:t>Referencias</a:t>
                      </a:r>
                      <a:endParaRPr lang="es-E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noProof="0" dirty="0" smtClean="0"/>
                        <a:t>Modalidades</a:t>
                      </a:r>
                      <a:endParaRPr lang="es-E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noProof="0" dirty="0" smtClean="0"/>
                        <a:t>Metodología</a:t>
                      </a:r>
                      <a:endParaRPr lang="es-E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noProof="0" dirty="0" smtClean="0"/>
                        <a:t>Contribuciones</a:t>
                      </a:r>
                      <a:endParaRPr lang="es-ES" noProof="0" dirty="0"/>
                    </a:p>
                  </a:txBody>
                  <a:tcPr/>
                </a:tc>
              </a:tr>
              <a:tr h="595599">
                <a:tc>
                  <a:txBody>
                    <a:bodyPr/>
                    <a:lstStyle/>
                    <a:p>
                      <a:r>
                        <a:rPr lang="es-ES" sz="1600" b="0" i="0" noProof="0" dirty="0" smtClean="0"/>
                        <a:t>Cordero-Grande</a:t>
                      </a:r>
                      <a:r>
                        <a:rPr lang="es-ES" sz="1600" b="0" i="0" baseline="0" noProof="0" dirty="0" smtClean="0"/>
                        <a:t>, 2012    </a:t>
                      </a:r>
                      <a:endParaRPr lang="es-ES" sz="1600" b="0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b="0" i="0" noProof="0" dirty="0" smtClean="0"/>
                        <a:t>MR-Cine y LE-MR</a:t>
                      </a:r>
                      <a:endParaRPr lang="es-ES" sz="1600" b="0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noProof="0" dirty="0" smtClean="0"/>
                        <a:t>Fusión de información entre imágenes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noProof="0" dirty="0" smtClean="0"/>
                        <a:t>Alineamiento de múltiples volúmenes 3D</a:t>
                      </a:r>
                      <a:endParaRPr lang="es-ES" sz="1600" b="0" i="0" noProof="0" dirty="0"/>
                    </a:p>
                  </a:txBody>
                  <a:tcPr/>
                </a:tc>
              </a:tr>
              <a:tr h="595599">
                <a:tc>
                  <a:txBody>
                    <a:bodyPr/>
                    <a:lstStyle/>
                    <a:p>
                      <a:r>
                        <a:rPr lang="es-ES" sz="1600" b="0" i="0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Ledesma-</a:t>
                      </a:r>
                      <a:r>
                        <a:rPr lang="es-ES" sz="1600" b="0" i="0" kern="1200" baseline="0" noProof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Carbayo</a:t>
                      </a:r>
                      <a:r>
                        <a:rPr lang="es-ES" sz="1600" b="0" i="0" noProof="0" dirty="0" smtClean="0"/>
                        <a:t>, 2006</a:t>
                      </a:r>
                      <a:endParaRPr lang="es-ES" sz="1600" b="0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noProof="0" dirty="0" smtClean="0"/>
                        <a:t>MR-Cine Cardiaca</a:t>
                      </a:r>
                      <a:endParaRPr lang="es-ES" sz="1600" b="0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Registrado</a:t>
                      </a:r>
                      <a:r>
                        <a:rPr lang="es-ES" sz="1600" b="0" i="0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no rígido</a:t>
                      </a:r>
                      <a:endParaRPr lang="es-ES" sz="1600" b="0" i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Seguimiento de puntos materiales</a:t>
                      </a:r>
                      <a:endParaRPr lang="es-ES" sz="1600" b="0" i="0" noProof="0" dirty="0"/>
                    </a:p>
                  </a:txBody>
                  <a:tcPr/>
                </a:tc>
              </a:tr>
              <a:tr h="595599">
                <a:tc>
                  <a:txBody>
                    <a:bodyPr/>
                    <a:lstStyle/>
                    <a:p>
                      <a:r>
                        <a:rPr lang="es-ES" sz="1600" b="0" i="0" noProof="0" dirty="0" smtClean="0"/>
                        <a:t>Cordero-Grande</a:t>
                      </a:r>
                      <a:r>
                        <a:rPr lang="es-ES" sz="1600" b="0" i="0" baseline="0" noProof="0" dirty="0" smtClean="0"/>
                        <a:t>, 2012</a:t>
                      </a:r>
                      <a:endParaRPr lang="es-ES" sz="1600" b="0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noProof="0" dirty="0" smtClean="0"/>
                        <a:t>MR-Cine, LE-MR y CT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noProof="0" dirty="0" smtClean="0"/>
                        <a:t>Campos aleatorios de </a:t>
                      </a:r>
                      <a:r>
                        <a:rPr lang="es-ES" sz="1600" b="0" i="0" noProof="0" dirty="0" err="1" smtClean="0"/>
                        <a:t>Markov</a:t>
                      </a:r>
                      <a:endParaRPr lang="es-ES" sz="1600" b="0" i="0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Interpolación basada</a:t>
                      </a:r>
                      <a:r>
                        <a:rPr lang="es-ES" sz="1600" b="0" i="0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en topología</a:t>
                      </a:r>
                      <a:endParaRPr lang="es-ES" sz="1600" b="0" i="0" noProof="0" dirty="0"/>
                    </a:p>
                  </a:txBody>
                  <a:tcPr/>
                </a:tc>
              </a:tr>
              <a:tr h="381393">
                <a:tc>
                  <a:txBody>
                    <a:bodyPr/>
                    <a:lstStyle/>
                    <a:p>
                      <a:r>
                        <a:rPr lang="es-ES" sz="1600" b="0" i="0" noProof="0" dirty="0" err="1" smtClean="0"/>
                        <a:t>Armand</a:t>
                      </a:r>
                      <a:r>
                        <a:rPr lang="es-ES" sz="1600" b="0" i="0" noProof="0" dirty="0" smtClean="0"/>
                        <a:t>, 2014</a:t>
                      </a:r>
                      <a:endParaRPr lang="es-ES" sz="1600" b="0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b="0" i="0" noProof="0" dirty="0" smtClean="0"/>
                        <a:t>Optimización</a:t>
                      </a:r>
                      <a:endParaRPr lang="es-ES" sz="1600" b="0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b="0" i="0" noProof="0" dirty="0" smtClean="0"/>
                        <a:t>Restricciones de igualdad</a:t>
                      </a:r>
                      <a:endParaRPr lang="es-ES" sz="1600" b="0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b="0" i="0" noProof="0" dirty="0" smtClean="0"/>
                        <a:t>Regularización cuadrática</a:t>
                      </a:r>
                      <a:endParaRPr lang="es-ES" sz="1600" b="0" i="0" noProof="0" dirty="0"/>
                    </a:p>
                  </a:txBody>
                  <a:tcPr/>
                </a:tc>
              </a:tr>
              <a:tr h="381393">
                <a:tc>
                  <a:txBody>
                    <a:bodyPr/>
                    <a:lstStyle/>
                    <a:p>
                      <a:r>
                        <a:rPr lang="es-ES" sz="1600" b="0" i="0" noProof="0" dirty="0" err="1" smtClean="0"/>
                        <a:t>Rueckert</a:t>
                      </a:r>
                      <a:r>
                        <a:rPr lang="es-ES" sz="1600" b="0" i="0" noProof="0" dirty="0" smtClean="0"/>
                        <a:t>, 2006</a:t>
                      </a:r>
                      <a:endParaRPr lang="es-ES" sz="1600" b="0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noProof="0" dirty="0" smtClean="0"/>
                        <a:t>MR Abdominal</a:t>
                      </a:r>
                      <a:endParaRPr lang="es-ES" sz="1600" b="0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noProof="0" dirty="0" smtClean="0"/>
                        <a:t>Deformaciones libres (FFD)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noProof="0" dirty="0" smtClean="0"/>
                        <a:t>B-</a:t>
                      </a:r>
                      <a:r>
                        <a:rPr lang="es-ES" sz="1600" b="0" i="0" noProof="0" dirty="0" err="1" smtClean="0"/>
                        <a:t>splines</a:t>
                      </a:r>
                      <a:endParaRPr lang="es-ES" sz="1600" b="0" i="0" noProof="0" dirty="0"/>
                    </a:p>
                  </a:txBody>
                  <a:tcPr/>
                </a:tc>
              </a:tr>
              <a:tr h="381393">
                <a:tc>
                  <a:txBody>
                    <a:bodyPr/>
                    <a:lstStyle/>
                    <a:p>
                      <a:r>
                        <a:rPr lang="es-ES" sz="1600" b="0" i="0" noProof="0" dirty="0" err="1" smtClean="0"/>
                        <a:t>Royuela</a:t>
                      </a:r>
                      <a:r>
                        <a:rPr lang="es-ES" sz="1600" b="0" i="0" noProof="0" dirty="0" smtClean="0"/>
                        <a:t>-del-Val, 2016</a:t>
                      </a:r>
                      <a:endParaRPr lang="es-ES" sz="1600" b="0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noProof="0" dirty="0" smtClean="0"/>
                        <a:t>MR-Cine Cardiaca</a:t>
                      </a:r>
                      <a:endParaRPr lang="es-ES" sz="1600" b="0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b="0" i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Compensación de movimiento</a:t>
                      </a:r>
                      <a:endParaRPr lang="es-ES" sz="1600" b="0" i="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Reconstrucción acelerada con muestreo compresivo</a:t>
                      </a:r>
                      <a:endParaRPr lang="es-ES" sz="1600" b="0" i="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33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Materiales</a:t>
            </a:r>
            <a:endParaRPr lang="es-ES" dirty="0"/>
          </a:p>
        </p:txBody>
      </p:sp>
      <p:graphicFrame>
        <p:nvGraphicFramePr>
          <p:cNvPr id="5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3621508"/>
              </p:ext>
            </p:extLst>
          </p:nvPr>
        </p:nvGraphicFramePr>
        <p:xfrm>
          <a:off x="251520" y="699542"/>
          <a:ext cx="4752528" cy="33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584176"/>
                <a:gridCol w="1800200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s-ES" noProof="0" dirty="0" smtClean="0"/>
                        <a:t>Secuencias</a:t>
                      </a:r>
                      <a:endParaRPr lang="es-E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noProof="0" dirty="0" smtClean="0"/>
                        <a:t>XCAT </a:t>
                      </a:r>
                      <a:endParaRPr lang="es-E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noProof="0" dirty="0" smtClean="0"/>
                        <a:t>MR-Cine</a:t>
                      </a:r>
                      <a:endParaRPr lang="es-ES" noProof="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endParaRPr lang="es-ES" sz="2000" noProof="0" dirty="0"/>
                    </a:p>
                  </a:txBody>
                  <a:tcPr>
                    <a:blipFill rotWithShape="1">
                      <a:blip r:embed="rId2"/>
                      <a:stretch>
                        <a:fillRect t="-103175" r="-299408" b="-698413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0.96-1.18 </a:t>
                      </a: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endParaRPr lang="es-ES" noProof="0" dirty="0"/>
                    </a:p>
                  </a:txBody>
                  <a:tcPr>
                    <a:blipFill rotWithShape="1">
                      <a:blip r:embed="rId2"/>
                      <a:stretch>
                        <a:fillRect t="-213333" r="-299408" b="-633333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s-ES" sz="18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s-ES" sz="18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endParaRPr lang="es-ES" noProof="0" dirty="0"/>
                    </a:p>
                  </a:txBody>
                  <a:tcPr>
                    <a:blipFill rotWithShape="1">
                      <a:blip r:embed="rId2"/>
                      <a:stretch>
                        <a:fillRect t="-313333" r="-299408" b="-533333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s-ES" sz="18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es-ES" sz="18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endParaRPr lang="es-ES" noProof="0" dirty="0"/>
                    </a:p>
                  </a:txBody>
                  <a:tcPr>
                    <a:blipFill rotWithShape="1">
                      <a:blip r:embed="rId2"/>
                      <a:stretch>
                        <a:fillRect t="-406557" r="-299408" b="-42459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10-15</a:t>
                      </a:r>
                      <a:endParaRPr lang="es-ES" sz="18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10-15</a:t>
                      </a:r>
                      <a:endParaRPr lang="es-ES" sz="18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endParaRPr lang="es-ES" noProof="0" dirty="0"/>
                    </a:p>
                  </a:txBody>
                  <a:tcPr>
                    <a:blipFill rotWithShape="1">
                      <a:blip r:embed="rId2"/>
                      <a:stretch>
                        <a:fillRect t="-490476" r="-299408" b="-311111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256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240-320 </a:t>
                      </a: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endParaRPr lang="es-ES" noProof="0" dirty="0"/>
                    </a:p>
                  </a:txBody>
                  <a:tcPr>
                    <a:blipFill rotWithShape="1">
                      <a:blip r:embed="rId2"/>
                      <a:stretch>
                        <a:fillRect t="-620000" r="-299408" b="-226667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2.902-3.9178</a:t>
                      </a: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endParaRPr lang="es-ES" noProof="0" dirty="0"/>
                    </a:p>
                  </a:txBody>
                  <a:tcPr>
                    <a:blipFill rotWithShape="1">
                      <a:blip r:embed="rId2"/>
                      <a:stretch>
                        <a:fillRect t="-720000" r="-299408" b="-126667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1.454-2.222 </a:t>
                      </a: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es-E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10-45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179512" y="4011910"/>
            <a:ext cx="49685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s-ES" sz="1600" b="1" i="1" dirty="0" smtClean="0"/>
              <a:t>Tabla. </a:t>
            </a:r>
            <a:r>
              <a:rPr lang="es-ES" sz="1600" i="1" dirty="0" smtClean="0"/>
              <a:t>Detalles de las secuencias. </a:t>
            </a:r>
            <a:r>
              <a:rPr lang="es-ES" sz="1600" dirty="0" smtClean="0"/>
              <a:t>𝛥𝑝</a:t>
            </a:r>
            <a:r>
              <a:rPr lang="es-ES" sz="1600" i="1" dirty="0" smtClean="0"/>
              <a:t>: Resolución (mm).    </a:t>
            </a:r>
            <a:r>
              <a:rPr lang="es-ES" sz="1600" dirty="0" smtClean="0"/>
              <a:t>𝛥𝑙</a:t>
            </a:r>
            <a:r>
              <a:rPr lang="es-ES" sz="1600" i="1" dirty="0" smtClean="0"/>
              <a:t>: Grosor de corte (mm). </a:t>
            </a:r>
            <a:r>
              <a:rPr lang="es-ES" sz="1600" dirty="0" smtClean="0"/>
              <a:t>𝑁𝑡</a:t>
            </a:r>
            <a:r>
              <a:rPr lang="es-ES" sz="1600" i="1" dirty="0" smtClean="0"/>
              <a:t>: Fases temporales. </a:t>
            </a:r>
            <a:r>
              <a:rPr lang="es-ES" sz="1600" dirty="0" smtClean="0"/>
              <a:t>𝑁𝑙</a:t>
            </a:r>
            <a:r>
              <a:rPr lang="es-ES" sz="1600" i="1" dirty="0" smtClean="0"/>
              <a:t>: Nº de cortes. </a:t>
            </a:r>
            <a:r>
              <a:rPr lang="es-ES" sz="1600" dirty="0" smtClean="0"/>
              <a:t>𝑁𝑝</a:t>
            </a:r>
            <a:r>
              <a:rPr lang="es-ES" sz="1600" i="1" dirty="0" smtClean="0"/>
              <a:t>: Tamaño de imagen. </a:t>
            </a:r>
            <a:r>
              <a:rPr lang="es-ES" sz="1600" dirty="0" smtClean="0"/>
              <a:t>𝑇𝑅</a:t>
            </a:r>
            <a:r>
              <a:rPr lang="es-ES" sz="1600" i="1" dirty="0" smtClean="0"/>
              <a:t>: </a:t>
            </a:r>
            <a:r>
              <a:rPr lang="es-ES" sz="1600" i="1" dirty="0" err="1" smtClean="0"/>
              <a:t>Repetition</a:t>
            </a:r>
            <a:r>
              <a:rPr lang="es-ES" sz="1600" i="1" dirty="0" smtClean="0"/>
              <a:t> Time (ms). </a:t>
            </a:r>
            <a:r>
              <a:rPr lang="es-ES" sz="1600" dirty="0" smtClean="0"/>
              <a:t>𝑇𝐸</a:t>
            </a:r>
            <a:r>
              <a:rPr lang="es-ES" sz="1600" i="1" dirty="0" smtClean="0"/>
              <a:t>: Echo Time (ms). α: </a:t>
            </a:r>
            <a:r>
              <a:rPr lang="es-ES" sz="1600" i="1" dirty="0" err="1" smtClean="0"/>
              <a:t>Flip</a:t>
            </a:r>
            <a:r>
              <a:rPr lang="es-ES" sz="1600" i="1" dirty="0" smtClean="0"/>
              <a:t> </a:t>
            </a:r>
            <a:r>
              <a:rPr lang="es-ES" sz="1600" i="1" dirty="0" err="1" smtClean="0"/>
              <a:t>Angle</a:t>
            </a:r>
            <a:r>
              <a:rPr lang="es-ES" sz="1600" i="1" dirty="0" smtClean="0"/>
              <a:t> (grados). </a:t>
            </a:r>
            <a:endParaRPr lang="es-ES" sz="1600" dirty="0"/>
          </a:p>
        </p:txBody>
      </p:sp>
      <p:sp>
        <p:nvSpPr>
          <p:cNvPr id="6" name="6 Marcador de contenido"/>
          <p:cNvSpPr txBox="1">
            <a:spLocks/>
          </p:cNvSpPr>
          <p:nvPr/>
        </p:nvSpPr>
        <p:spPr>
          <a:xfrm>
            <a:off x="5076056" y="987574"/>
            <a:ext cx="4067944" cy="3397853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s-ES" sz="1800" dirty="0" smtClean="0"/>
              <a:t>Población de estudio 74 sujetos: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S" sz="1600" dirty="0" smtClean="0"/>
              <a:t> 46 HCM primaria o secundaria.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S" sz="1600" dirty="0" smtClean="0"/>
              <a:t> 28 voluntarios sanos.</a:t>
            </a:r>
            <a:endParaRPr lang="es-ES" sz="1800" dirty="0" smtClean="0"/>
          </a:p>
          <a:p>
            <a:r>
              <a:rPr lang="es-ES" sz="1800" dirty="0" smtClean="0"/>
              <a:t>Segmentaciones  miocárdicas delineadas manualmente por dos cardiólogos en sístole y diástole.</a:t>
            </a:r>
          </a:p>
          <a:p>
            <a:pPr marL="0" indent="0">
              <a:buNone/>
            </a:pPr>
            <a:endParaRPr lang="es-ES" sz="1800" dirty="0" smtClean="0"/>
          </a:p>
          <a:p>
            <a:r>
              <a:rPr lang="es-ES" sz="1800" dirty="0" err="1" smtClean="0"/>
              <a:t>Phantom</a:t>
            </a:r>
            <a:r>
              <a:rPr lang="es-ES" sz="1800" dirty="0" smtClean="0"/>
              <a:t> 4D XCAT simula movimiento cardiaco y respiratorio. </a:t>
            </a:r>
            <a:r>
              <a:rPr lang="es-ES" sz="1800" dirty="0" err="1" smtClean="0"/>
              <a:t>Ground-truth</a:t>
            </a:r>
            <a:r>
              <a:rPr lang="es-ES" sz="1800" dirty="0" smtClean="0"/>
              <a:t> para campo de desplazamiento.</a:t>
            </a:r>
          </a:p>
          <a:p>
            <a:r>
              <a:rPr lang="es-ES" sz="1800" dirty="0" smtClean="0"/>
              <a:t>Ciclo cardiaco 1s, Periodo </a:t>
            </a:r>
            <a:r>
              <a:rPr lang="es-ES" sz="1800" dirty="0" err="1" smtClean="0"/>
              <a:t>resp</a:t>
            </a:r>
            <a:r>
              <a:rPr lang="es-ES" sz="1800" dirty="0" smtClean="0"/>
              <a:t>. 5s</a:t>
            </a:r>
            <a:r>
              <a:rPr lang="en-US" sz="1600" dirty="0" smtClean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0844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Métodos</a:t>
            </a:r>
            <a:endParaRPr lang="es-ES" dirty="0"/>
          </a:p>
        </p:txBody>
      </p:sp>
      <p:sp>
        <p:nvSpPr>
          <p:cNvPr id="10" name="9 Marcador de contenido"/>
          <p:cNvSpPr>
            <a:spLocks noGrp="1"/>
          </p:cNvSpPr>
          <p:nvPr>
            <p:ph idx="1"/>
          </p:nvPr>
        </p:nvSpPr>
        <p:spPr>
          <a:xfrm>
            <a:off x="251520" y="699542"/>
            <a:ext cx="8640960" cy="648072"/>
          </a:xfrm>
        </p:spPr>
        <p:txBody>
          <a:bodyPr/>
          <a:lstStyle/>
          <a:p>
            <a:r>
              <a:rPr lang="es-ES" sz="2000" dirty="0" smtClean="0"/>
              <a:t>Minimización de la función de energía H. Métrica grupal </a:t>
            </a:r>
            <a:r>
              <a:rPr lang="es-ES" sz="2000" dirty="0" err="1" smtClean="0"/>
              <a:t>monomodal</a:t>
            </a:r>
            <a:r>
              <a:rPr lang="es-ES" sz="2000" dirty="0" smtClean="0"/>
              <a:t>: suma de las diferencias al cuadrado de las intensidades de la imagen: </a:t>
            </a:r>
          </a:p>
          <a:p>
            <a:endParaRPr lang="en-US" sz="2000" dirty="0"/>
          </a:p>
        </p:txBody>
      </p:sp>
      <p:sp>
        <p:nvSpPr>
          <p:cNvPr id="8" name="9 Marcador de contenido"/>
          <p:cNvSpPr txBox="1">
            <a:spLocks/>
          </p:cNvSpPr>
          <p:nvPr/>
        </p:nvSpPr>
        <p:spPr>
          <a:xfrm>
            <a:off x="323528" y="2361608"/>
            <a:ext cx="8640960" cy="72008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000" dirty="0" smtClean="0"/>
              <a:t>Transformación basada en B-</a:t>
            </a:r>
            <a:r>
              <a:rPr lang="es-ES" sz="2000" dirty="0" err="1" smtClean="0"/>
              <a:t>splines</a:t>
            </a:r>
            <a:r>
              <a:rPr lang="es-ES" sz="2000" dirty="0" smtClean="0"/>
              <a:t> (FFD) restringida mediante regularización armónica. Operador </a:t>
            </a:r>
            <a:r>
              <a:rPr lang="es-ES" sz="2000" dirty="0" err="1" smtClean="0"/>
              <a:t>Laplaciano</a:t>
            </a:r>
            <a:r>
              <a:rPr lang="es-ES" sz="2000" dirty="0" smtClean="0"/>
              <a:t>. </a:t>
            </a:r>
            <a:endParaRPr lang="es-ES" sz="2000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5" y="3032716"/>
            <a:ext cx="5607943" cy="2110784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032716"/>
            <a:ext cx="1400370" cy="371527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664" y="1347614"/>
            <a:ext cx="58959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7370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Métodos</a:t>
            </a:r>
            <a:endParaRPr lang="es-ES" dirty="0"/>
          </a:p>
        </p:txBody>
      </p:sp>
      <p:sp>
        <p:nvSpPr>
          <p:cNvPr id="10" name="9 Marcador de contenido"/>
          <p:cNvSpPr>
            <a:spLocks noGrp="1"/>
          </p:cNvSpPr>
          <p:nvPr>
            <p:ph idx="1"/>
          </p:nvPr>
        </p:nvSpPr>
        <p:spPr>
          <a:xfrm>
            <a:off x="67897" y="699542"/>
            <a:ext cx="9108503" cy="432048"/>
          </a:xfrm>
        </p:spPr>
        <p:txBody>
          <a:bodyPr/>
          <a:lstStyle/>
          <a:p>
            <a:r>
              <a:rPr lang="es-ES" sz="2000" dirty="0" smtClean="0"/>
              <a:t>Marco primal-dual, problema de penalización cuadrática </a:t>
            </a:r>
          </a:p>
        </p:txBody>
      </p:sp>
      <p:sp>
        <p:nvSpPr>
          <p:cNvPr id="5" name="9 Marcador de contenido"/>
          <p:cNvSpPr txBox="1">
            <a:spLocks/>
          </p:cNvSpPr>
          <p:nvPr/>
        </p:nvSpPr>
        <p:spPr>
          <a:xfrm>
            <a:off x="356073" y="1635646"/>
            <a:ext cx="8445624" cy="39013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000" dirty="0"/>
          </a:p>
        </p:txBody>
      </p:sp>
      <p:sp>
        <p:nvSpPr>
          <p:cNvPr id="14" name="9 Marcador de contenido"/>
          <p:cNvSpPr txBox="1">
            <a:spLocks/>
          </p:cNvSpPr>
          <p:nvPr/>
        </p:nvSpPr>
        <p:spPr>
          <a:xfrm>
            <a:off x="113003" y="1964088"/>
            <a:ext cx="8688694" cy="388613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s-ES" sz="2000" dirty="0" smtClean="0"/>
              <a:t>Condición de </a:t>
            </a:r>
            <a:r>
              <a:rPr lang="es-ES" sz="2000" dirty="0" err="1" smtClean="0"/>
              <a:t>optimalidad</a:t>
            </a:r>
            <a:r>
              <a:rPr lang="es-ES" sz="2000" dirty="0" smtClean="0"/>
              <a:t> de primer orden sobre el gradiente:</a:t>
            </a:r>
            <a:endParaRPr lang="es-ES" sz="2000" dirty="0"/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7431" y="1237050"/>
            <a:ext cx="3505689" cy="628738"/>
          </a:xfrm>
          <a:prstGeom prst="rect">
            <a:avLst/>
          </a:prstGeom>
        </p:spPr>
      </p:pic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355726"/>
            <a:ext cx="4286848" cy="857370"/>
          </a:xfrm>
          <a:prstGeom prst="rect">
            <a:avLst/>
          </a:prstGeom>
        </p:spPr>
      </p:pic>
      <p:sp>
        <p:nvSpPr>
          <p:cNvPr id="13" name="9 Marcador de contenido"/>
          <p:cNvSpPr txBox="1">
            <a:spLocks/>
          </p:cNvSpPr>
          <p:nvPr/>
        </p:nvSpPr>
        <p:spPr>
          <a:xfrm>
            <a:off x="113002" y="3213096"/>
            <a:ext cx="8779477" cy="1806926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2000" dirty="0" smtClean="0"/>
              <a:t>donde y es un vector de multiplicadores de </a:t>
            </a:r>
            <a:r>
              <a:rPr lang="es-ES" sz="2000" dirty="0" err="1" smtClean="0"/>
              <a:t>Lagrange</a:t>
            </a:r>
            <a:r>
              <a:rPr lang="es-ES" sz="2000" dirty="0" smtClean="0"/>
              <a:t> y A el </a:t>
            </a:r>
            <a:r>
              <a:rPr lang="es-ES" sz="2000" dirty="0" err="1" smtClean="0"/>
              <a:t>Jacobiano</a:t>
            </a:r>
            <a:r>
              <a:rPr lang="es-ES" sz="2000" dirty="0" smtClean="0"/>
              <a:t> del </a:t>
            </a:r>
            <a:r>
              <a:rPr lang="es-ES" sz="2000" dirty="0" err="1"/>
              <a:t>L</a:t>
            </a:r>
            <a:r>
              <a:rPr lang="es-ES" sz="2000" dirty="0" err="1" smtClean="0"/>
              <a:t>aplaciano</a:t>
            </a:r>
            <a:r>
              <a:rPr lang="es-ES" sz="2000" dirty="0" smtClean="0"/>
              <a:t> y</a:t>
            </a:r>
            <a:r>
              <a:rPr lang="en-US" sz="2000" dirty="0" smtClean="0"/>
              <a:t> </a:t>
            </a:r>
            <a:r>
              <a:rPr lang="el-GR" sz="2000" dirty="0" smtClean="0"/>
              <a:t>μ</a:t>
            </a:r>
            <a:r>
              <a:rPr lang="en-US" sz="2000" dirty="0" smtClean="0"/>
              <a:t> </a:t>
            </a:r>
            <a:r>
              <a:rPr lang="es-ES" sz="2000" dirty="0" smtClean="0"/>
              <a:t>queda relacionada inversamente con el parámetro de control </a:t>
            </a:r>
            <a:r>
              <a:rPr lang="el-GR" sz="2000" dirty="0" smtClean="0"/>
              <a:t>λ</a:t>
            </a:r>
            <a:r>
              <a:rPr lang="en-US" sz="2000" dirty="0" smtClean="0"/>
              <a:t>. 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s-ES" sz="2000" dirty="0" smtClean="0"/>
              <a:t>Esta ecuación define implícitamente una trayectoria, tal que </a:t>
            </a:r>
            <a:r>
              <a:rPr lang="el-GR" sz="2000" dirty="0" smtClean="0"/>
              <a:t>τ</a:t>
            </a:r>
            <a:r>
              <a:rPr lang="en-US" sz="2000" dirty="0" smtClean="0"/>
              <a:t>(</a:t>
            </a:r>
            <a:r>
              <a:rPr lang="el-GR" sz="2000" dirty="0" smtClean="0"/>
              <a:t>μ </a:t>
            </a:r>
            <a:r>
              <a:rPr lang="en-US" sz="2000" dirty="0" smtClean="0"/>
              <a:t>-&gt;0)=</a:t>
            </a:r>
            <a:r>
              <a:rPr lang="el-GR" sz="2000" dirty="0" smtClean="0"/>
              <a:t> τ </a:t>
            </a:r>
            <a:r>
              <a:rPr lang="en-US" sz="2000" dirty="0" smtClean="0"/>
              <a:t>* y F=0, </a:t>
            </a:r>
            <a:r>
              <a:rPr lang="es-ES" sz="2000" dirty="0" smtClean="0"/>
              <a:t>para valores suficientemente pequeños de </a:t>
            </a:r>
            <a:r>
              <a:rPr lang="el-GR" sz="2000" dirty="0" smtClean="0"/>
              <a:t>μ</a:t>
            </a:r>
            <a:r>
              <a:rPr lang="en-US" sz="20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7370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Métodos</a:t>
            </a:r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251520" y="2211710"/>
            <a:ext cx="85689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 smtClean="0"/>
              <a:t>donde J representa el </a:t>
            </a:r>
            <a:r>
              <a:rPr lang="es-ES" sz="2000" dirty="0" err="1" smtClean="0"/>
              <a:t>Jacobiano</a:t>
            </a:r>
            <a:r>
              <a:rPr lang="es-ES" sz="2000" dirty="0" smtClean="0"/>
              <a:t> de F.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dirty="0" smtClean="0"/>
              <a:t>λ </a:t>
            </a:r>
            <a:r>
              <a:rPr lang="es-ES" sz="2000" dirty="0" smtClean="0"/>
              <a:t>incrementará su valor mientras </a:t>
            </a:r>
            <a:r>
              <a:rPr lang="el-GR" sz="2000" dirty="0" smtClean="0"/>
              <a:t>μ </a:t>
            </a:r>
            <a:r>
              <a:rPr lang="es-ES" sz="2000" dirty="0" smtClean="0"/>
              <a:t>tienda a cero hasta que el algoritmo empiece a converger.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 smtClean="0"/>
              <a:t>Las primeras iteraciones permitirán la libre evolución de la transformación hasta que, con el avance de las iteraciones, el término de regularización armónico comience a predominar en el proceso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5" name="4 Rectángulo"/>
          <p:cNvSpPr/>
          <p:nvPr/>
        </p:nvSpPr>
        <p:spPr>
          <a:xfrm>
            <a:off x="395536" y="843558"/>
            <a:ext cx="80648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 smtClean="0"/>
              <a:t>Aplicando el método de Newton, por </a:t>
            </a:r>
            <a:r>
              <a:rPr lang="es-ES" sz="2000" dirty="0" err="1" smtClean="0"/>
              <a:t>linealización</a:t>
            </a:r>
            <a:r>
              <a:rPr lang="es-ES" sz="2000" dirty="0" smtClean="0"/>
              <a:t> se obtiene un criterio de actualización para las variables:</a:t>
            </a:r>
            <a:endParaRPr lang="es-ES" sz="2000" dirty="0"/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491630"/>
            <a:ext cx="5820587" cy="743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70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458643"/>
            <a:ext cx="4176464" cy="2619132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Resultados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727529"/>
            <a:ext cx="4572000" cy="1052133"/>
          </a:xfrm>
        </p:spPr>
        <p:txBody>
          <a:bodyPr/>
          <a:lstStyle/>
          <a:p>
            <a:r>
              <a:rPr lang="es-ES" sz="2000" dirty="0" smtClean="0"/>
              <a:t>Experimento sintético </a:t>
            </a:r>
            <a:r>
              <a:rPr lang="es-ES" sz="2000" dirty="0" err="1" smtClean="0"/>
              <a:t>phantom</a:t>
            </a:r>
            <a:r>
              <a:rPr lang="es-ES" sz="2000" dirty="0" smtClean="0"/>
              <a:t> XCAT; error en la estimación del campo de desplazamiento. </a:t>
            </a:r>
          </a:p>
          <a:p>
            <a:endParaRPr lang="es-E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654296"/>
            <a:ext cx="2448272" cy="2328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4618210" y="699542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/>
              <a:t>Métodos precisos. </a:t>
            </a:r>
            <a:r>
              <a:rPr lang="es-ES" sz="2000" dirty="0" smtClean="0"/>
              <a:t>Error </a:t>
            </a:r>
            <a:r>
              <a:rPr lang="es-ES" sz="2000" dirty="0"/>
              <a:t>inferior al tamaño de píxel.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/>
              <a:t>Resultados comparables a otros métodos de regularización con parámetros fijos pre-optimizados. </a:t>
            </a:r>
          </a:p>
        </p:txBody>
      </p:sp>
    </p:spTree>
    <p:extLst>
      <p:ext uri="{BB962C8B-B14F-4D97-AF65-F5344CB8AC3E}">
        <p14:creationId xmlns:p14="http://schemas.microsoft.com/office/powerpoint/2010/main" val="226302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</Template>
  <TotalTime>19291</TotalTime>
  <Words>707</Words>
  <Application>Microsoft Office PowerPoint</Application>
  <PresentationFormat>Presentación en pantalla (16:9)</PresentationFormat>
  <Paragraphs>114</Paragraphs>
  <Slides>11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Presentation</vt:lpstr>
      <vt:lpstr> Harmonic Auto-Regularization for Non Rigid Groupwise Registration in Cardiac Magnetic Resonance Imaging</vt:lpstr>
      <vt:lpstr>Introducción</vt:lpstr>
      <vt:lpstr>Introducción</vt:lpstr>
      <vt:lpstr>Introducción: Estado del Arte</vt:lpstr>
      <vt:lpstr>Materiales</vt:lpstr>
      <vt:lpstr>Métodos</vt:lpstr>
      <vt:lpstr>Métodos</vt:lpstr>
      <vt:lpstr>Métodos</vt:lpstr>
      <vt:lpstr>Resultados</vt:lpstr>
      <vt:lpstr>Resultados</vt:lpstr>
      <vt:lpstr>Conclusiones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Reconstrucción multirresolución de RMI de tiempo real con muestro compresivo y compensación de movimiento: aplicación a RMI cardiaca 2D en respiración libre.</dc:title>
  <dc:creator>jroyval</dc:creator>
  <cp:lastModifiedBy>Santi Sanz</cp:lastModifiedBy>
  <cp:revision>223</cp:revision>
  <dcterms:created xsi:type="dcterms:W3CDTF">2015-11-03T10:43:38Z</dcterms:created>
  <dcterms:modified xsi:type="dcterms:W3CDTF">2016-11-22T23:42:02Z</dcterms:modified>
</cp:coreProperties>
</file>